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397" r:id="rId2"/>
    <p:sldId id="338" r:id="rId3"/>
    <p:sldId id="342" r:id="rId4"/>
    <p:sldId id="317" r:id="rId5"/>
    <p:sldId id="381" r:id="rId6"/>
    <p:sldId id="388" r:id="rId7"/>
    <p:sldId id="390" r:id="rId8"/>
    <p:sldId id="279" r:id="rId9"/>
    <p:sldId id="383" r:id="rId10"/>
    <p:sldId id="272" r:id="rId11"/>
    <p:sldId id="385" r:id="rId12"/>
    <p:sldId id="277" r:id="rId13"/>
    <p:sldId id="274" r:id="rId14"/>
    <p:sldId id="389" r:id="rId15"/>
    <p:sldId id="293" r:id="rId16"/>
    <p:sldId id="318" r:id="rId17"/>
    <p:sldId id="319" r:id="rId18"/>
    <p:sldId id="386" r:id="rId19"/>
    <p:sldId id="387" r:id="rId20"/>
    <p:sldId id="391" r:id="rId21"/>
    <p:sldId id="392" r:id="rId22"/>
    <p:sldId id="362" r:id="rId23"/>
    <p:sldId id="363" r:id="rId24"/>
    <p:sldId id="364" r:id="rId25"/>
    <p:sldId id="393" r:id="rId26"/>
    <p:sldId id="394" r:id="rId27"/>
    <p:sldId id="395" r:id="rId28"/>
    <p:sldId id="396" r:id="rId29"/>
    <p:sldId id="320" r:id="rId30"/>
    <p:sldId id="273" r:id="rId31"/>
    <p:sldId id="398" r:id="rId32"/>
    <p:sldId id="306" r:id="rId33"/>
    <p:sldId id="399" r:id="rId34"/>
    <p:sldId id="401" r:id="rId35"/>
    <p:sldId id="402" r:id="rId36"/>
    <p:sldId id="403" r:id="rId37"/>
    <p:sldId id="404" r:id="rId38"/>
    <p:sldId id="405" r:id="rId39"/>
    <p:sldId id="354" r:id="rId40"/>
    <p:sldId id="406" r:id="rId41"/>
    <p:sldId id="356" r:id="rId42"/>
    <p:sldId id="357" r:id="rId43"/>
    <p:sldId id="358" r:id="rId44"/>
    <p:sldId id="359" r:id="rId45"/>
    <p:sldId id="349" r:id="rId46"/>
    <p:sldId id="360" r:id="rId47"/>
    <p:sldId id="375" r:id="rId48"/>
    <p:sldId id="408" r:id="rId49"/>
    <p:sldId id="371" r:id="rId50"/>
    <p:sldId id="372" r:id="rId51"/>
    <p:sldId id="407" r:id="rId52"/>
    <p:sldId id="374" r:id="rId53"/>
    <p:sldId id="373" r:id="rId54"/>
    <p:sldId id="376" r:id="rId5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4660"/>
  </p:normalViewPr>
  <p:slideViewPr>
    <p:cSldViewPr>
      <p:cViewPr>
        <p:scale>
          <a:sx n="80" d="100"/>
          <a:sy n="80" d="100"/>
        </p:scale>
        <p:origin x="-870"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26BFF9-E4EF-41B7-A919-DB5AFD3FE129}" type="datetimeFigureOut">
              <a:rPr lang="fr-FR" smtClean="0"/>
              <a:t>24/12/2013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6EE2D7-DF40-45B3-8176-B72C8622A4CA}" type="slidenum">
              <a:rPr lang="fr-FR" smtClean="0"/>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BAE6DB-9F0A-4DDD-B4FB-22D2FF7DE333}" type="datetimeFigureOut">
              <a:rPr lang="fr-FR" smtClean="0"/>
              <a:pPr/>
              <a:t>24/12/2013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3A9378-0517-452C-838B-7A1F2B1FC9C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Le fabricant n’a pas ce produit sur son site web,</a:t>
            </a:r>
            <a:r>
              <a:rPr lang="fr-FR" sz="1200" baseline="0" dirty="0" smtClean="0"/>
              <a:t> l</a:t>
            </a:r>
            <a:r>
              <a:rPr lang="fr-FR" sz="1200" dirty="0" smtClean="0"/>
              <a:t>e distributeur propose ces matières actives mais pas sous cette marque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41</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42</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43</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44</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45</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46</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47</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48</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49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5</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50</a:t>
            </a:fld>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51</a:t>
            </a:fld>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52</a:t>
            </a:fld>
            <a:endParaRPr lang="fr-F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53</a:t>
            </a:fld>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54</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33A9378-0517-452C-838B-7A1F2B1FC9CF}"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6A42665-DF28-45B7-964A-8F441D40C51E}" type="datetimeFigureOut">
              <a:rPr lang="fr-FR" smtClean="0"/>
              <a:pPr/>
              <a:t>24/12/2013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DBCF6D-7AA3-4609-AD8F-072CC5F960C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6A42665-DF28-45B7-964A-8F441D40C51E}" type="datetimeFigureOut">
              <a:rPr lang="fr-FR" smtClean="0"/>
              <a:pPr/>
              <a:t>24/12/2013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DBCF6D-7AA3-4609-AD8F-072CC5F960C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6A42665-DF28-45B7-964A-8F441D40C51E}" type="datetimeFigureOut">
              <a:rPr lang="fr-FR" smtClean="0"/>
              <a:pPr/>
              <a:t>24/12/2013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DBCF6D-7AA3-4609-AD8F-072CC5F960C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6A42665-DF28-45B7-964A-8F441D40C51E}" type="datetimeFigureOut">
              <a:rPr lang="fr-FR" smtClean="0"/>
              <a:pPr/>
              <a:t>24/12/2013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DBCF6D-7AA3-4609-AD8F-072CC5F960C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6A42665-DF28-45B7-964A-8F441D40C51E}" type="datetimeFigureOut">
              <a:rPr lang="fr-FR" smtClean="0"/>
              <a:pPr/>
              <a:t>24/12/2013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DBCF6D-7AA3-4609-AD8F-072CC5F960C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6A42665-DF28-45B7-964A-8F441D40C51E}" type="datetimeFigureOut">
              <a:rPr lang="fr-FR" smtClean="0"/>
              <a:pPr/>
              <a:t>24/12/2013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DBCF6D-7AA3-4609-AD8F-072CC5F960C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6A42665-DF28-45B7-964A-8F441D40C51E}" type="datetimeFigureOut">
              <a:rPr lang="fr-FR" smtClean="0"/>
              <a:pPr/>
              <a:t>24/12/2013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6DBCF6D-7AA3-4609-AD8F-072CC5F960C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6A42665-DF28-45B7-964A-8F441D40C51E}" type="datetimeFigureOut">
              <a:rPr lang="fr-FR" smtClean="0"/>
              <a:pPr/>
              <a:t>24/12/2013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6DBCF6D-7AA3-4609-AD8F-072CC5F960C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6A42665-DF28-45B7-964A-8F441D40C51E}" type="datetimeFigureOut">
              <a:rPr lang="fr-FR" smtClean="0"/>
              <a:pPr/>
              <a:t>24/12/2013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6DBCF6D-7AA3-4609-AD8F-072CC5F960C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6A42665-DF28-45B7-964A-8F441D40C51E}" type="datetimeFigureOut">
              <a:rPr lang="fr-FR" smtClean="0"/>
              <a:pPr/>
              <a:t>24/12/2013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DBCF6D-7AA3-4609-AD8F-072CC5F960C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6A42665-DF28-45B7-964A-8F441D40C51E}" type="datetimeFigureOut">
              <a:rPr lang="fr-FR" smtClean="0"/>
              <a:pPr/>
              <a:t>24/12/2013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DBCF6D-7AA3-4609-AD8F-072CC5F960C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42665-DF28-45B7-964A-8F441D40C51E}" type="datetimeFigureOut">
              <a:rPr lang="fr-FR" smtClean="0"/>
              <a:pPr/>
              <a:t>24/12/2013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BCF6D-7AA3-4609-AD8F-072CC5F960C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Animateur ou conseiller, comment aider les producteurs à choisir ?</a:t>
            </a:r>
            <a:endParaRPr lang="fr-FR" sz="2800" b="1" dirty="0"/>
          </a:p>
        </p:txBody>
      </p:sp>
      <p:sp>
        <p:nvSpPr>
          <p:cNvPr id="4" name="Espace réservé du contenu 3"/>
          <p:cNvSpPr>
            <a:spLocks noGrp="1"/>
          </p:cNvSpPr>
          <p:nvPr>
            <p:ph sz="half" idx="1"/>
          </p:nvPr>
        </p:nvSpPr>
        <p:spPr>
          <a:xfrm>
            <a:off x="457200" y="2492896"/>
            <a:ext cx="4038600" cy="3633267"/>
          </a:xfrm>
        </p:spPr>
        <p:txBody>
          <a:bodyPr/>
          <a:lstStyle/>
          <a:p>
            <a:r>
              <a:rPr lang="fr-FR" sz="2400" dirty="0" smtClean="0"/>
              <a:t>Comment aider </a:t>
            </a:r>
            <a:r>
              <a:rPr lang="fr-FR" sz="2400" dirty="0" smtClean="0"/>
              <a:t>les producteurs à respecter les doses recommandées ?</a:t>
            </a:r>
            <a:endParaRPr lang="fr-FR" dirty="0"/>
          </a:p>
        </p:txBody>
      </p:sp>
      <p:pic>
        <p:nvPicPr>
          <p:cNvPr id="6" name="Espace réservé du contenu 5" descr="DSC00887.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995936" y="274638"/>
            <a:ext cx="4896544" cy="994122"/>
          </a:xfrm>
          <a:ln w="12700">
            <a:solidFill>
              <a:schemeClr val="tx1"/>
            </a:solidFill>
          </a:ln>
        </p:spPr>
        <p:txBody>
          <a:bodyPr>
            <a:normAutofit fontScale="90000"/>
          </a:bodyPr>
          <a:lstStyle/>
          <a:p>
            <a:pPr algn="r"/>
            <a:r>
              <a:rPr lang="fr-FR" sz="2800" b="1" dirty="0" smtClean="0"/>
              <a:t>Pas facile d’utiliser une étiquette</a:t>
            </a:r>
            <a:br>
              <a:rPr lang="fr-FR" sz="2800" b="1" dirty="0" smtClean="0"/>
            </a:br>
            <a:r>
              <a:rPr lang="fr-FR" sz="2800" b="1" dirty="0" smtClean="0"/>
              <a:t>au Niger</a:t>
            </a:r>
            <a:endParaRPr lang="fr-FR" sz="2800" b="1" dirty="0"/>
          </a:p>
        </p:txBody>
      </p:sp>
      <p:pic>
        <p:nvPicPr>
          <p:cNvPr id="7" name="Espace réservé du contenu 6" descr="SAM_2276.jpg"/>
          <p:cNvPicPr>
            <a:picLocks noGrp="1" noChangeAspect="1"/>
          </p:cNvPicPr>
          <p:nvPr>
            <p:ph sz="half" idx="1"/>
          </p:nvPr>
        </p:nvPicPr>
        <p:blipFill>
          <a:blip r:embed="rId3" cstate="email">
            <a:lum bright="10000"/>
          </a:blip>
          <a:stretch>
            <a:fillRect/>
          </a:stretch>
        </p:blipFill>
        <p:spPr>
          <a:xfrm>
            <a:off x="179512" y="260648"/>
            <a:ext cx="3662172" cy="6357366"/>
          </a:xfrm>
        </p:spPr>
      </p:pic>
      <p:sp>
        <p:nvSpPr>
          <p:cNvPr id="6" name="Espace réservé du contenu 5"/>
          <p:cNvSpPr>
            <a:spLocks noGrp="1"/>
          </p:cNvSpPr>
          <p:nvPr>
            <p:ph sz="half" idx="2"/>
          </p:nvPr>
        </p:nvSpPr>
        <p:spPr>
          <a:xfrm>
            <a:off x="4067944" y="1700808"/>
            <a:ext cx="4618856" cy="4425355"/>
          </a:xfrm>
        </p:spPr>
        <p:txBody>
          <a:bodyPr>
            <a:normAutofit/>
          </a:bodyPr>
          <a:lstStyle/>
          <a:p>
            <a:r>
              <a:rPr lang="fr-FR" sz="2400" dirty="0" smtClean="0"/>
              <a:t>Textes en anglais (cultures, déprédateurs)</a:t>
            </a:r>
          </a:p>
          <a:p>
            <a:r>
              <a:rPr lang="fr-FR" sz="2400" dirty="0" smtClean="0"/>
              <a:t>Des fois, les surfaces pour les traitements en « acres » (mesure anglaise) donc une dose inconnue</a:t>
            </a:r>
          </a:p>
          <a:p>
            <a:r>
              <a:rPr lang="fr-FR" sz="2400" dirty="0" smtClean="0"/>
              <a:t>Pour une même matière active des variations énormes d’un produit commercial à l’autre.</a:t>
            </a:r>
            <a:endParaRPr lang="fr-FR" sz="2400" dirty="0" smtClean="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72008"/>
          </a:xfrm>
        </p:spPr>
        <p:txBody>
          <a:bodyPr>
            <a:normAutofit fontScale="90000"/>
          </a:bodyPr>
          <a:lstStyle/>
          <a:p>
            <a:endParaRPr lang="fr-FR" sz="800" b="1" dirty="0"/>
          </a:p>
        </p:txBody>
      </p:sp>
      <p:sp>
        <p:nvSpPr>
          <p:cNvPr id="3" name="Espace réservé du contenu 2"/>
          <p:cNvSpPr>
            <a:spLocks noGrp="1"/>
          </p:cNvSpPr>
          <p:nvPr>
            <p:ph sz="half" idx="1"/>
          </p:nvPr>
        </p:nvSpPr>
        <p:spPr>
          <a:xfrm>
            <a:off x="179512" y="332656"/>
            <a:ext cx="8784976" cy="3744416"/>
          </a:xfrm>
        </p:spPr>
        <p:txBody>
          <a:bodyPr>
            <a:normAutofit fontScale="92500"/>
          </a:bodyPr>
          <a:lstStyle/>
          <a:p>
            <a:r>
              <a:rPr lang="fr-FR" sz="2400" dirty="0" smtClean="0"/>
              <a:t>Un produit vendu par une société agréée de Niamey. Il s‘agit d’une matière active d’un des insecticides les plus utilisé et relativement peu dangereux, la lambda-</a:t>
            </a:r>
            <a:r>
              <a:rPr lang="fr-FR" sz="2400" dirty="0" err="1" smtClean="0"/>
              <a:t>cyhalothrine</a:t>
            </a:r>
            <a:r>
              <a:rPr lang="fr-FR" sz="2400" dirty="0" smtClean="0"/>
              <a:t>.  Ce produit n’est pas homologué par le CSP mais dans tous les pays voisins.</a:t>
            </a:r>
          </a:p>
          <a:p>
            <a:r>
              <a:rPr lang="fr-FR" sz="2400" dirty="0" smtClean="0"/>
              <a:t>L’étiquette a été conçue par la société. </a:t>
            </a:r>
          </a:p>
          <a:p>
            <a:r>
              <a:rPr lang="fr-FR" sz="2400" dirty="0" smtClean="0"/>
              <a:t>Elle contient des surprises : la lambda-</a:t>
            </a:r>
            <a:r>
              <a:rPr lang="fr-FR" sz="2400" dirty="0" err="1" smtClean="0"/>
              <a:t>cyhalothrine</a:t>
            </a:r>
            <a:r>
              <a:rPr lang="fr-FR" sz="2400" dirty="0" smtClean="0"/>
              <a:t> n’est pas un organophosphoré (c’est une pyréthrinoïde, mois dangereux), n’est pas un produit systémique et n’agit pas sur les acariens. </a:t>
            </a:r>
          </a:p>
          <a:p>
            <a:r>
              <a:rPr lang="fr-FR" sz="2400" dirty="0" smtClean="0"/>
              <a:t>C’est quand même un insecticide comme indiqué mais cela fait beaucoup d’erreurs et </a:t>
            </a:r>
            <a:r>
              <a:rPr lang="fr-FR" sz="2400" u="sng" dirty="0" smtClean="0"/>
              <a:t>peu professionnel </a:t>
            </a:r>
            <a:r>
              <a:rPr lang="fr-FR" sz="2400" dirty="0" smtClean="0"/>
              <a:t>pour ce distributeur agréé. </a:t>
            </a:r>
          </a:p>
        </p:txBody>
      </p:sp>
      <p:pic>
        <p:nvPicPr>
          <p:cNvPr id="3074" name="Picture 2"/>
          <p:cNvPicPr>
            <a:picLocks noGrp="1" noChangeAspect="1" noChangeArrowheads="1"/>
          </p:cNvPicPr>
          <p:nvPr>
            <p:ph sz="half" idx="2"/>
          </p:nvPr>
        </p:nvPicPr>
        <p:blipFill>
          <a:blip r:embed="rId3" cstate="email"/>
          <a:srcRect/>
          <a:stretch>
            <a:fillRect/>
          </a:stretch>
        </p:blipFill>
        <p:spPr bwMode="auto">
          <a:xfrm>
            <a:off x="1907704" y="4221088"/>
            <a:ext cx="4968000" cy="24590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800" b="1" dirty="0" smtClean="0"/>
              <a:t>Un exemple : le Délai Avant Récolte (DAR) pour une même matière active - DDVP</a:t>
            </a:r>
            <a:endParaRPr lang="fr-FR" sz="2800" b="1" dirty="0"/>
          </a:p>
        </p:txBody>
      </p:sp>
      <p:sp>
        <p:nvSpPr>
          <p:cNvPr id="5" name="Espace réservé du contenu 4"/>
          <p:cNvSpPr>
            <a:spLocks noGrp="1"/>
          </p:cNvSpPr>
          <p:nvPr>
            <p:ph sz="half" idx="1"/>
          </p:nvPr>
        </p:nvSpPr>
        <p:spPr>
          <a:xfrm>
            <a:off x="457200" y="1600200"/>
            <a:ext cx="4546848" cy="4781128"/>
          </a:xfrm>
        </p:spPr>
        <p:txBody>
          <a:bodyPr>
            <a:normAutofit/>
          </a:bodyPr>
          <a:lstStyle/>
          <a:p>
            <a:r>
              <a:rPr lang="fr-FR" sz="2400" dirty="0" smtClean="0"/>
              <a:t>DDVP est interdit depuis 20 ans en Europe</a:t>
            </a:r>
          </a:p>
          <a:p>
            <a:r>
              <a:rPr lang="fr-FR" sz="2400" dirty="0" smtClean="0"/>
              <a:t>Pour ce produit (DOOM), le DAR est de 1 jour, ce qui en fait le produit avec le DAR le plus court.</a:t>
            </a:r>
          </a:p>
          <a:p>
            <a:r>
              <a:rPr lang="fr-FR" sz="2400" dirty="0" smtClean="0"/>
              <a:t>Pour la même matière active on trouve pour d’autres produits  5 jours ou 7 jours.</a:t>
            </a:r>
          </a:p>
          <a:p>
            <a:endParaRPr lang="fr-FR" sz="1000" dirty="0" smtClean="0"/>
          </a:p>
          <a:p>
            <a:r>
              <a:rPr lang="fr-FR" sz="2400" b="1" dirty="0" smtClean="0"/>
              <a:t>FC/ un DAR de 7 jours </a:t>
            </a:r>
            <a:r>
              <a:rPr lang="fr-FR" sz="2400" dirty="0" smtClean="0"/>
              <a:t>ce qui est le délai retenu au Maroc</a:t>
            </a:r>
          </a:p>
          <a:p>
            <a:endParaRPr lang="fr-FR" sz="2400" dirty="0"/>
          </a:p>
        </p:txBody>
      </p:sp>
      <p:pic>
        <p:nvPicPr>
          <p:cNvPr id="7" name="Espace réservé du contenu 6" descr="Doom2.JPG"/>
          <p:cNvPicPr>
            <a:picLocks noGrp="1" noChangeAspect="1"/>
          </p:cNvPicPr>
          <p:nvPr>
            <p:ph sz="half" idx="2"/>
          </p:nvPr>
        </p:nvPicPr>
        <p:blipFill>
          <a:blip r:embed="rId3" cstate="email"/>
          <a:stretch>
            <a:fillRect/>
          </a:stretch>
        </p:blipFill>
        <p:spPr>
          <a:xfrm>
            <a:off x="5436096" y="1628800"/>
            <a:ext cx="3065243"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a:bodyPr>
          <a:lstStyle/>
          <a:p>
            <a:pPr algn="r"/>
            <a:r>
              <a:rPr lang="fr-FR" sz="2400" b="1" dirty="0" smtClean="0"/>
              <a:t>Cypermethrine, quel DAR ?</a:t>
            </a:r>
            <a:endParaRPr lang="fr-FR" sz="2400" b="1" dirty="0"/>
          </a:p>
        </p:txBody>
      </p:sp>
      <p:sp>
        <p:nvSpPr>
          <p:cNvPr id="4" name="Espace réservé du contenu 3"/>
          <p:cNvSpPr>
            <a:spLocks noGrp="1"/>
          </p:cNvSpPr>
          <p:nvPr>
            <p:ph sz="half" idx="2"/>
          </p:nvPr>
        </p:nvSpPr>
        <p:spPr>
          <a:xfrm>
            <a:off x="4860032" y="1340768"/>
            <a:ext cx="4032448" cy="4968552"/>
          </a:xfrm>
        </p:spPr>
        <p:txBody>
          <a:bodyPr>
            <a:normAutofit lnSpcReduction="10000"/>
          </a:bodyPr>
          <a:lstStyle/>
          <a:p>
            <a:r>
              <a:rPr lang="fr-FR" sz="2400" dirty="0" smtClean="0"/>
              <a:t>La fourchette est impressionnante : de 1 jour à 30 jours pour les légumes</a:t>
            </a:r>
          </a:p>
          <a:p>
            <a:r>
              <a:rPr lang="fr-FR" sz="2400" dirty="0" smtClean="0"/>
              <a:t>Le DAR est variable en fonction des types de légumes : feuilles, fruits, bulbes, racines.</a:t>
            </a:r>
          </a:p>
          <a:p>
            <a:r>
              <a:rPr lang="fr-FR" sz="2400" dirty="0" smtClean="0"/>
              <a:t>Entre 15 et 21 jours pour un produit comment choisir ?</a:t>
            </a:r>
          </a:p>
          <a:p>
            <a:r>
              <a:rPr lang="fr-FR" sz="2400" dirty="0" smtClean="0"/>
              <a:t>Pour certains produits cette donnée n’a pu être relevée pour d’autres elle n’est pas indiquée.</a:t>
            </a:r>
            <a:endParaRPr lang="fr-FR" sz="2400" dirty="0"/>
          </a:p>
        </p:txBody>
      </p:sp>
      <p:pic>
        <p:nvPicPr>
          <p:cNvPr id="2050" name="Picture 2"/>
          <p:cNvPicPr>
            <a:picLocks noGrp="1" noChangeAspect="1" noChangeArrowheads="1"/>
          </p:cNvPicPr>
          <p:nvPr>
            <p:ph sz="half" idx="1"/>
          </p:nvPr>
        </p:nvPicPr>
        <p:blipFill>
          <a:blip r:embed="rId3" cstate="email"/>
          <a:srcRect/>
          <a:stretch>
            <a:fillRect/>
          </a:stretch>
        </p:blipFill>
        <p:spPr bwMode="auto">
          <a:xfrm>
            <a:off x="251520" y="548680"/>
            <a:ext cx="4540758" cy="595493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a:bodyPr>
          <a:lstStyle/>
          <a:p>
            <a:pPr algn="r"/>
            <a:r>
              <a:rPr lang="fr-FR" sz="2400" b="1" dirty="0" smtClean="0"/>
              <a:t>Cypermethrine, quelle dose ?</a:t>
            </a:r>
            <a:endParaRPr lang="fr-FR" sz="2400" b="1" dirty="0"/>
          </a:p>
        </p:txBody>
      </p:sp>
      <p:sp>
        <p:nvSpPr>
          <p:cNvPr id="4" name="Espace réservé du contenu 3"/>
          <p:cNvSpPr>
            <a:spLocks noGrp="1"/>
          </p:cNvSpPr>
          <p:nvPr>
            <p:ph sz="half" idx="2"/>
          </p:nvPr>
        </p:nvSpPr>
        <p:spPr>
          <a:xfrm>
            <a:off x="4860032" y="1600200"/>
            <a:ext cx="4032448" cy="4525963"/>
          </a:xfrm>
        </p:spPr>
        <p:txBody>
          <a:bodyPr>
            <a:normAutofit/>
          </a:bodyPr>
          <a:lstStyle/>
          <a:p>
            <a:r>
              <a:rPr lang="fr-FR" sz="2400" dirty="0" smtClean="0"/>
              <a:t>18 Cypermethrine dont 16 à 100 g/l</a:t>
            </a:r>
          </a:p>
          <a:p>
            <a:r>
              <a:rPr lang="fr-FR" sz="2400" dirty="0" smtClean="0"/>
              <a:t>Pour une même concentration de matière active… le choix est entre 240 ml et 2.000 ml soit de 1 à 9</a:t>
            </a:r>
          </a:p>
          <a:p>
            <a:endParaRPr lang="fr-FR" sz="2400" dirty="0" smtClean="0"/>
          </a:p>
          <a:p>
            <a:r>
              <a:rPr lang="fr-FR" sz="2400" dirty="0" smtClean="0"/>
              <a:t>Cela semble utile de fournir des conseils directement aux producteurs</a:t>
            </a:r>
            <a:endParaRPr lang="fr-FR" sz="2400" dirty="0"/>
          </a:p>
        </p:txBody>
      </p:sp>
      <p:pic>
        <p:nvPicPr>
          <p:cNvPr id="1026" name="Picture 2"/>
          <p:cNvPicPr>
            <a:picLocks noGrp="1" noChangeAspect="1" noChangeArrowheads="1"/>
          </p:cNvPicPr>
          <p:nvPr>
            <p:ph sz="half" idx="1"/>
          </p:nvPr>
        </p:nvPicPr>
        <p:blipFill>
          <a:blip r:embed="rId3" cstate="email"/>
          <a:srcRect/>
          <a:stretch>
            <a:fillRect/>
          </a:stretch>
        </p:blipFill>
        <p:spPr bwMode="auto">
          <a:xfrm>
            <a:off x="179512" y="908720"/>
            <a:ext cx="4621625" cy="547449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style>
          <a:lnRef idx="1">
            <a:schemeClr val="accent4"/>
          </a:lnRef>
          <a:fillRef idx="2">
            <a:schemeClr val="accent4"/>
          </a:fillRef>
          <a:effectRef idx="1">
            <a:schemeClr val="accent4"/>
          </a:effectRef>
          <a:fontRef idx="minor">
            <a:schemeClr val="dk1"/>
          </a:fontRef>
        </p:style>
        <p:txBody>
          <a:bodyPr>
            <a:normAutofit/>
          </a:bodyPr>
          <a:lstStyle/>
          <a:p>
            <a:r>
              <a:rPr lang="fr-FR" sz="2800" b="1" dirty="0" smtClean="0"/>
              <a:t>Que doit-on trouver sur une étiquette ?</a:t>
            </a:r>
            <a:endParaRPr lang="fr-FR" sz="2800" b="1" dirty="0"/>
          </a:p>
        </p:txBody>
      </p:sp>
      <p:sp>
        <p:nvSpPr>
          <p:cNvPr id="3" name="Espace réservé du contenu 2"/>
          <p:cNvSpPr>
            <a:spLocks noGrp="1"/>
          </p:cNvSpPr>
          <p:nvPr>
            <p:ph sz="half" idx="1"/>
          </p:nvPr>
        </p:nvSpPr>
        <p:spPr>
          <a:xfrm>
            <a:off x="251520" y="1340768"/>
            <a:ext cx="3600400" cy="5256584"/>
          </a:xfrm>
        </p:spPr>
        <p:txBody>
          <a:bodyPr>
            <a:normAutofit/>
          </a:bodyPr>
          <a:lstStyle/>
          <a:p>
            <a:endParaRPr lang="fr-FR" sz="2400" dirty="0" smtClean="0"/>
          </a:p>
          <a:p>
            <a:endParaRPr lang="fr-FR" sz="2400" dirty="0" smtClean="0"/>
          </a:p>
          <a:p>
            <a:r>
              <a:rPr lang="fr-FR" sz="2400" dirty="0" smtClean="0"/>
              <a:t>Le nom du produit</a:t>
            </a:r>
          </a:p>
          <a:p>
            <a:r>
              <a:rPr lang="fr-FR" sz="2400" dirty="0" smtClean="0"/>
              <a:t>Les références du fabricant et distributeur</a:t>
            </a:r>
          </a:p>
          <a:p>
            <a:r>
              <a:rPr lang="fr-FR" sz="2400" dirty="0" smtClean="0"/>
              <a:t>Le pays d’origine</a:t>
            </a:r>
            <a:endParaRPr lang="fr-FR" dirty="0"/>
          </a:p>
        </p:txBody>
      </p:sp>
      <p:pic>
        <p:nvPicPr>
          <p:cNvPr id="1026" name="Picture 2"/>
          <p:cNvPicPr>
            <a:picLocks noGrp="1" noChangeAspect="1" noChangeArrowheads="1"/>
          </p:cNvPicPr>
          <p:nvPr>
            <p:ph sz="half" idx="2"/>
          </p:nvPr>
        </p:nvPicPr>
        <p:blipFill>
          <a:blip r:embed="rId3" cstate="email"/>
          <a:srcRect/>
          <a:stretch>
            <a:fillRect/>
          </a:stretch>
        </p:blipFill>
        <p:spPr bwMode="auto">
          <a:xfrm rot="16200000">
            <a:off x="4599483" y="953245"/>
            <a:ext cx="3600000" cy="495111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style>
          <a:lnRef idx="1">
            <a:schemeClr val="accent4"/>
          </a:lnRef>
          <a:fillRef idx="2">
            <a:schemeClr val="accent4"/>
          </a:fillRef>
          <a:effectRef idx="1">
            <a:schemeClr val="accent4"/>
          </a:effectRef>
          <a:fontRef idx="minor">
            <a:schemeClr val="dk1"/>
          </a:fontRef>
        </p:style>
        <p:txBody>
          <a:bodyPr>
            <a:normAutofit/>
          </a:bodyPr>
          <a:lstStyle/>
          <a:p>
            <a:r>
              <a:rPr lang="fr-FR" sz="2800" b="1" dirty="0" smtClean="0"/>
              <a:t>Etiquette suite</a:t>
            </a:r>
            <a:endParaRPr lang="fr-FR" sz="2800" b="1" dirty="0"/>
          </a:p>
        </p:txBody>
      </p:sp>
      <p:sp>
        <p:nvSpPr>
          <p:cNvPr id="3" name="Espace réservé du contenu 2"/>
          <p:cNvSpPr>
            <a:spLocks noGrp="1"/>
          </p:cNvSpPr>
          <p:nvPr>
            <p:ph sz="half" idx="1"/>
          </p:nvPr>
        </p:nvSpPr>
        <p:spPr>
          <a:xfrm>
            <a:off x="457200" y="1340768"/>
            <a:ext cx="3826768" cy="4785395"/>
          </a:xfrm>
        </p:spPr>
        <p:txBody>
          <a:bodyPr>
            <a:normAutofit/>
          </a:bodyPr>
          <a:lstStyle/>
          <a:p>
            <a:r>
              <a:rPr lang="fr-FR" sz="2400" dirty="0" smtClean="0"/>
              <a:t>Le nom de la matière active et sa concentration</a:t>
            </a:r>
          </a:p>
          <a:p>
            <a:r>
              <a:rPr lang="fr-FR" sz="2400" dirty="0" smtClean="0"/>
              <a:t>Le type de formulation (EC, SW…)</a:t>
            </a:r>
          </a:p>
          <a:p>
            <a:r>
              <a:rPr lang="fr-FR" sz="2400" dirty="0" smtClean="0"/>
              <a:t>Les cultures ciblées</a:t>
            </a:r>
          </a:p>
          <a:p>
            <a:r>
              <a:rPr lang="fr-FR" sz="2400" dirty="0" smtClean="0"/>
              <a:t>Les ravageurs ciblés</a:t>
            </a:r>
          </a:p>
          <a:p>
            <a:r>
              <a:rPr lang="fr-FR" sz="2400" dirty="0" smtClean="0"/>
              <a:t>Les doses et périodes d’application</a:t>
            </a:r>
          </a:p>
          <a:p>
            <a:r>
              <a:rPr lang="fr-FR" sz="2400" dirty="0" smtClean="0"/>
              <a:t>Le DAR</a:t>
            </a:r>
          </a:p>
          <a:p>
            <a:r>
              <a:rPr lang="fr-FR" sz="2400" dirty="0" smtClean="0"/>
              <a:t>Le numéro d’homologation</a:t>
            </a:r>
            <a:endParaRPr lang="fr-FR" sz="2400" dirty="0"/>
          </a:p>
        </p:txBody>
      </p:sp>
      <p:pic>
        <p:nvPicPr>
          <p:cNvPr id="2051" name="Picture 3"/>
          <p:cNvPicPr>
            <a:picLocks noGrp="1" noChangeAspect="1" noChangeArrowheads="1"/>
          </p:cNvPicPr>
          <p:nvPr>
            <p:ph sz="half" idx="2"/>
          </p:nvPr>
        </p:nvPicPr>
        <p:blipFill>
          <a:blip r:embed="rId3" cstate="email"/>
          <a:srcRect/>
          <a:stretch>
            <a:fillRect/>
          </a:stretch>
        </p:blipFill>
        <p:spPr bwMode="auto">
          <a:xfrm rot="16200000">
            <a:off x="4691494" y="1600200"/>
            <a:ext cx="3952012" cy="45259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634082"/>
          </a:xfrm>
        </p:spPr>
        <p:style>
          <a:lnRef idx="1">
            <a:schemeClr val="accent4"/>
          </a:lnRef>
          <a:fillRef idx="2">
            <a:schemeClr val="accent4"/>
          </a:fillRef>
          <a:effectRef idx="1">
            <a:schemeClr val="accent4"/>
          </a:effectRef>
          <a:fontRef idx="minor">
            <a:schemeClr val="dk1"/>
          </a:fontRef>
        </p:style>
        <p:txBody>
          <a:bodyPr>
            <a:normAutofit/>
          </a:bodyPr>
          <a:lstStyle/>
          <a:p>
            <a:r>
              <a:rPr lang="fr-FR" sz="2400" dirty="0" smtClean="0"/>
              <a:t>Etiquette suite</a:t>
            </a:r>
            <a:endParaRPr lang="fr-FR" sz="2400" dirty="0"/>
          </a:p>
        </p:txBody>
      </p:sp>
      <p:pic>
        <p:nvPicPr>
          <p:cNvPr id="3074" name="Picture 2"/>
          <p:cNvPicPr>
            <a:picLocks noGrp="1" noChangeAspect="1" noChangeArrowheads="1"/>
          </p:cNvPicPr>
          <p:nvPr>
            <p:ph idx="1"/>
          </p:nvPr>
        </p:nvPicPr>
        <p:blipFill>
          <a:blip r:embed="rId3" cstate="email"/>
          <a:srcRect/>
          <a:stretch>
            <a:fillRect/>
          </a:stretch>
        </p:blipFill>
        <p:spPr bwMode="auto">
          <a:xfrm rot="10800000">
            <a:off x="900914" y="1600200"/>
            <a:ext cx="7342172" cy="45259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normAutofit/>
          </a:bodyPr>
          <a:lstStyle/>
          <a:p>
            <a:r>
              <a:rPr lang="fr-FR" sz="2800" b="1" dirty="0" smtClean="0"/>
              <a:t>Parmi les « meilleurs » cas à voir…</a:t>
            </a:r>
            <a:endParaRPr lang="fr-FR" sz="2800" b="1" dirty="0"/>
          </a:p>
        </p:txBody>
      </p:sp>
      <p:sp>
        <p:nvSpPr>
          <p:cNvPr id="5" name="Espace réservé du contenu 4"/>
          <p:cNvSpPr>
            <a:spLocks noGrp="1"/>
          </p:cNvSpPr>
          <p:nvPr>
            <p:ph sz="half" idx="1"/>
          </p:nvPr>
        </p:nvSpPr>
        <p:spPr>
          <a:xfrm>
            <a:off x="457200" y="1124744"/>
            <a:ext cx="4834880" cy="5400600"/>
          </a:xfrm>
        </p:spPr>
        <p:txBody>
          <a:bodyPr>
            <a:normAutofit/>
          </a:bodyPr>
          <a:lstStyle/>
          <a:p>
            <a:pPr marL="0">
              <a:buNone/>
            </a:pPr>
            <a:r>
              <a:rPr lang="fr-FR" sz="2400" dirty="0" smtClean="0"/>
              <a:t>L’étiquette ne comporte … rien pas de nom de fabriquant, pas de nom de distributeur, pas de numéro d’homologation</a:t>
            </a:r>
          </a:p>
          <a:p>
            <a:pPr marL="0">
              <a:buNone/>
            </a:pPr>
            <a:r>
              <a:rPr lang="fr-FR" sz="2400" dirty="0" smtClean="0"/>
              <a:t>Il figure bien un numéro mais c’est le n° batch, c’est-à-dire du lot en anglais, rien à voir avec l’homologation.</a:t>
            </a:r>
          </a:p>
          <a:p>
            <a:pPr marL="0">
              <a:buNone/>
            </a:pPr>
            <a:r>
              <a:rPr lang="fr-FR" sz="2400" dirty="0" smtClean="0"/>
              <a:t>C’est pourtant un des produits les plus répandus au Niger (5 régions).</a:t>
            </a:r>
          </a:p>
          <a:p>
            <a:pPr marL="0">
              <a:buNone/>
            </a:pPr>
            <a:r>
              <a:rPr lang="fr-FR" sz="2400" dirty="0" smtClean="0"/>
              <a:t>C’est un </a:t>
            </a:r>
            <a:r>
              <a:rPr lang="fr-FR" sz="2400" b="1" dirty="0" smtClean="0"/>
              <a:t>produit à ne pas acheter</a:t>
            </a:r>
            <a:r>
              <a:rPr lang="fr-FR" sz="2400" dirty="0" smtClean="0"/>
              <a:t>, il existe de nombreux autres produits avec cette matière active.</a:t>
            </a:r>
            <a:endParaRPr lang="fr-FR" sz="2400" dirty="0"/>
          </a:p>
        </p:txBody>
      </p:sp>
      <p:sp>
        <p:nvSpPr>
          <p:cNvPr id="7" name="Espace réservé du contenu 6"/>
          <p:cNvSpPr>
            <a:spLocks noGrp="1"/>
          </p:cNvSpPr>
          <p:nvPr>
            <p:ph sz="half" idx="2"/>
          </p:nvPr>
        </p:nvSpPr>
        <p:spPr>
          <a:xfrm>
            <a:off x="5508104" y="1600200"/>
            <a:ext cx="3178696" cy="4525963"/>
          </a:xfrm>
        </p:spPr>
        <p:txBody>
          <a:bodyPr>
            <a:normAutofit/>
          </a:bodyPr>
          <a:lstStyle/>
          <a:p>
            <a:endParaRPr lang="fr-FR" dirty="0"/>
          </a:p>
        </p:txBody>
      </p:sp>
      <p:pic>
        <p:nvPicPr>
          <p:cNvPr id="1026" name="Picture 2" descr="C:\Users\Patrick Delmas\Favorites\Images\Niger\Pesticides\Tillaberi\Produits phytosanitaires6.JPG"/>
          <p:cNvPicPr>
            <a:picLocks noChangeAspect="1" noChangeArrowheads="1"/>
          </p:cNvPicPr>
          <p:nvPr/>
        </p:nvPicPr>
        <p:blipFill>
          <a:blip r:embed="rId3" cstate="print"/>
          <a:srcRect/>
          <a:stretch>
            <a:fillRect/>
          </a:stretch>
        </p:blipFill>
        <p:spPr bwMode="auto">
          <a:xfrm>
            <a:off x="5868144" y="1844824"/>
            <a:ext cx="2772000" cy="336508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Un produit présentant des garanties – Respect des normes pour les étiquettes</a:t>
            </a:r>
            <a:endParaRPr lang="fr-FR" sz="2800" b="1"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0" y="2420876"/>
            <a:ext cx="9108000" cy="316236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style>
          <a:lnRef idx="1">
            <a:schemeClr val="accent4"/>
          </a:lnRef>
          <a:fillRef idx="2">
            <a:schemeClr val="accent4"/>
          </a:fillRef>
          <a:effectRef idx="1">
            <a:schemeClr val="accent4"/>
          </a:effectRef>
          <a:fontRef idx="minor">
            <a:schemeClr val="dk1"/>
          </a:fontRef>
        </p:style>
        <p:txBody>
          <a:bodyPr>
            <a:normAutofit/>
          </a:bodyPr>
          <a:lstStyle/>
          <a:p>
            <a:r>
              <a:rPr lang="fr-FR" sz="2800" b="1" dirty="0" smtClean="0"/>
              <a:t>Les poudres</a:t>
            </a:r>
            <a:endParaRPr lang="fr-FR" sz="2800" b="1" dirty="0"/>
          </a:p>
        </p:txBody>
      </p:sp>
      <p:sp>
        <p:nvSpPr>
          <p:cNvPr id="3" name="Espace réservé du contenu 2"/>
          <p:cNvSpPr>
            <a:spLocks noGrp="1"/>
          </p:cNvSpPr>
          <p:nvPr>
            <p:ph sz="half" idx="1"/>
          </p:nvPr>
        </p:nvSpPr>
        <p:spPr>
          <a:xfrm>
            <a:off x="467544" y="1844824"/>
            <a:ext cx="4028256" cy="4281339"/>
          </a:xfrm>
        </p:spPr>
        <p:txBody>
          <a:bodyPr>
            <a:normAutofit/>
          </a:bodyPr>
          <a:lstStyle/>
          <a:p>
            <a:r>
              <a:rPr lang="fr-FR" sz="2400" dirty="0" smtClean="0"/>
              <a:t>Deux types de poudres sont utilisés : les poudres domestiques (type </a:t>
            </a:r>
            <a:r>
              <a:rPr lang="fr-FR" sz="2400" dirty="0" err="1" smtClean="0"/>
              <a:t>rambo</a:t>
            </a:r>
            <a:r>
              <a:rPr lang="fr-FR" sz="2400" dirty="0" smtClean="0"/>
              <a:t> ou </a:t>
            </a:r>
            <a:r>
              <a:rPr lang="fr-FR" sz="2400" dirty="0" err="1" smtClean="0"/>
              <a:t>leeful</a:t>
            </a:r>
            <a:r>
              <a:rPr lang="fr-FR" sz="2400" dirty="0" smtClean="0"/>
              <a:t>) et les poudres initialement destinées au traitement des semences fongicides et insecticides (6 produits recensés).</a:t>
            </a:r>
          </a:p>
        </p:txBody>
      </p:sp>
      <p:sp>
        <p:nvSpPr>
          <p:cNvPr id="6" name="Espace réservé du contenu 5"/>
          <p:cNvSpPr>
            <a:spLocks noGrp="1"/>
          </p:cNvSpPr>
          <p:nvPr>
            <p:ph sz="half" idx="2"/>
          </p:nvPr>
        </p:nvSpPr>
        <p:spPr/>
        <p:txBody>
          <a:bodyPr/>
          <a:lstStyle/>
          <a:p>
            <a:endParaRPr lang="fr-FR"/>
          </a:p>
        </p:txBody>
      </p:sp>
      <p:pic>
        <p:nvPicPr>
          <p:cNvPr id="1026" name="Picture 2"/>
          <p:cNvPicPr>
            <a:picLocks noChangeAspect="1" noChangeArrowheads="1"/>
          </p:cNvPicPr>
          <p:nvPr/>
        </p:nvPicPr>
        <p:blipFill>
          <a:blip r:embed="rId3" cstate="email"/>
          <a:srcRect/>
          <a:stretch>
            <a:fillRect/>
          </a:stretch>
        </p:blipFill>
        <p:spPr bwMode="auto">
          <a:xfrm>
            <a:off x="4860032" y="1196752"/>
            <a:ext cx="3960000" cy="2644176"/>
          </a:xfrm>
          <a:prstGeom prst="rect">
            <a:avLst/>
          </a:prstGeom>
          <a:noFill/>
          <a:ln w="9525">
            <a:noFill/>
            <a:miter lim="800000"/>
            <a:headEnd/>
            <a:tailEnd/>
          </a:ln>
        </p:spPr>
      </p:pic>
      <p:pic>
        <p:nvPicPr>
          <p:cNvPr id="1027" name="Picture 3"/>
          <p:cNvPicPr>
            <a:picLocks noChangeAspect="1" noChangeArrowheads="1"/>
          </p:cNvPicPr>
          <p:nvPr/>
        </p:nvPicPr>
        <p:blipFill>
          <a:blip r:embed="rId4" cstate="email"/>
          <a:srcRect/>
          <a:stretch>
            <a:fillRect/>
          </a:stretch>
        </p:blipFill>
        <p:spPr bwMode="auto">
          <a:xfrm>
            <a:off x="5076056" y="4005064"/>
            <a:ext cx="3492000" cy="2620310"/>
          </a:xfrm>
          <a:prstGeom prst="rect">
            <a:avLst/>
          </a:prstGeom>
          <a:noFill/>
          <a:ln w="9525">
            <a:noFill/>
            <a:miter lim="800000"/>
            <a:headEnd/>
            <a:tailEnd/>
          </a:ln>
        </p:spPr>
      </p:pic>
      <p:cxnSp>
        <p:nvCxnSpPr>
          <p:cNvPr id="8" name="Connecteur droit avec flèche 7"/>
          <p:cNvCxnSpPr/>
          <p:nvPr/>
        </p:nvCxnSpPr>
        <p:spPr>
          <a:xfrm>
            <a:off x="4283968" y="2780928"/>
            <a:ext cx="2088232" cy="720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4211960" y="3933056"/>
            <a:ext cx="2592288" cy="13681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229600" cy="1656184"/>
          </a:xfrm>
        </p:spPr>
        <p:style>
          <a:lnRef idx="1">
            <a:schemeClr val="accent4"/>
          </a:lnRef>
          <a:fillRef idx="2">
            <a:schemeClr val="accent4"/>
          </a:fillRef>
          <a:effectRef idx="1">
            <a:schemeClr val="accent4"/>
          </a:effectRef>
          <a:fontRef idx="minor">
            <a:schemeClr val="dk1"/>
          </a:fontRef>
        </p:style>
        <p:txBody>
          <a:bodyPr>
            <a:normAutofit/>
          </a:bodyPr>
          <a:lstStyle/>
          <a:p>
            <a:r>
              <a:rPr lang="fr-FR" sz="2800" dirty="0" smtClean="0"/>
              <a:t>Savoir lire les étiquettes pour sélectionner les produits qui respectent la réglementation </a:t>
            </a:r>
            <a:r>
              <a:rPr lang="fr-FR" sz="2800" b="1" dirty="0" smtClean="0"/>
              <a:t/>
            </a:r>
            <a:br>
              <a:rPr lang="fr-FR" sz="2800" b="1" dirty="0" smtClean="0"/>
            </a:br>
            <a:r>
              <a:rPr lang="fr-FR" sz="2800" b="1" dirty="0" smtClean="0"/>
              <a:t>Faire un premier tri des matières actives : </a:t>
            </a:r>
            <a:endParaRPr lang="fr-FR" sz="2800" dirty="0"/>
          </a:p>
        </p:txBody>
      </p:sp>
      <p:sp>
        <p:nvSpPr>
          <p:cNvPr id="3" name="Espace réservé du contenu 2"/>
          <p:cNvSpPr>
            <a:spLocks noGrp="1"/>
          </p:cNvSpPr>
          <p:nvPr>
            <p:ph idx="1"/>
          </p:nvPr>
        </p:nvSpPr>
        <p:spPr>
          <a:xfrm>
            <a:off x="457200" y="2204864"/>
            <a:ext cx="8229600" cy="3921299"/>
          </a:xfrm>
        </p:spPr>
        <p:txBody>
          <a:bodyPr>
            <a:normAutofit fontScale="85000" lnSpcReduction="10000"/>
          </a:bodyPr>
          <a:lstStyle/>
          <a:p>
            <a:pPr>
              <a:buNone/>
            </a:pPr>
            <a:endParaRPr lang="fr-FR" sz="1600" dirty="0" smtClean="0"/>
          </a:p>
          <a:p>
            <a:r>
              <a:rPr lang="fr-FR" sz="3100" dirty="0" smtClean="0"/>
              <a:t>Une matière active strictement interdite : </a:t>
            </a:r>
            <a:r>
              <a:rPr lang="fr-FR" sz="3100" dirty="0" err="1" smtClean="0"/>
              <a:t>Endosulfan</a:t>
            </a:r>
            <a:r>
              <a:rPr lang="fr-FR" sz="3100" dirty="0" smtClean="0"/>
              <a:t>. </a:t>
            </a:r>
          </a:p>
          <a:p>
            <a:endParaRPr lang="fr-FR" sz="1600" dirty="0" smtClean="0"/>
          </a:p>
          <a:p>
            <a:r>
              <a:rPr lang="fr-FR" sz="3100" dirty="0" smtClean="0"/>
              <a:t>Des produits qui sont des tricheries et qu’il ne faut pas acheter (des notes signalant ces produits sont régulièrement envoyées ou disponibles sur le site du RECA). </a:t>
            </a:r>
          </a:p>
          <a:p>
            <a:endParaRPr lang="fr-FR" sz="1600" dirty="0" smtClean="0"/>
          </a:p>
          <a:p>
            <a:r>
              <a:rPr lang="fr-FR" sz="3100" dirty="0" smtClean="0"/>
              <a:t>Une matière active non autorisée par le CSP, interdite dans de très nombreux pays, et qu’il est très fortement déconseillé d’utiliser : le DDVP ou </a:t>
            </a:r>
            <a:r>
              <a:rPr lang="fr-FR" sz="3100" dirty="0" err="1" smtClean="0"/>
              <a:t>Dichlorvos</a:t>
            </a:r>
            <a:r>
              <a:rPr lang="fr-FR" sz="3100" dirty="0" smtClean="0"/>
              <a:t>. </a:t>
            </a:r>
          </a:p>
          <a:p>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p:spPr>
        <p:style>
          <a:lnRef idx="1">
            <a:schemeClr val="accent4"/>
          </a:lnRef>
          <a:fillRef idx="2">
            <a:schemeClr val="accent4"/>
          </a:fillRef>
          <a:effectRef idx="1">
            <a:schemeClr val="accent4"/>
          </a:effectRef>
          <a:fontRef idx="minor">
            <a:schemeClr val="dk1"/>
          </a:fontRef>
        </p:style>
        <p:txBody>
          <a:bodyPr>
            <a:normAutofit/>
          </a:bodyPr>
          <a:lstStyle/>
          <a:p>
            <a:r>
              <a:rPr lang="fr-FR" sz="2800" dirty="0" smtClean="0"/>
              <a:t>Savoir lire les étiquettes pour sélectionner les produits qui respectent la réglementation </a:t>
            </a:r>
            <a:r>
              <a:rPr lang="fr-FR" sz="2800" b="1" dirty="0" smtClean="0"/>
              <a:t/>
            </a:r>
            <a:br>
              <a:rPr lang="fr-FR" sz="2800" b="1" dirty="0" smtClean="0"/>
            </a:br>
            <a:r>
              <a:rPr lang="fr-FR" sz="2800" b="1" dirty="0" smtClean="0"/>
              <a:t>Faire un premier tri des produits commerciaux : </a:t>
            </a:r>
            <a:endParaRPr lang="fr-FR" sz="2800" dirty="0"/>
          </a:p>
        </p:txBody>
      </p:sp>
      <p:sp>
        <p:nvSpPr>
          <p:cNvPr id="3" name="Espace réservé du contenu 2"/>
          <p:cNvSpPr>
            <a:spLocks noGrp="1"/>
          </p:cNvSpPr>
          <p:nvPr>
            <p:ph idx="1"/>
          </p:nvPr>
        </p:nvSpPr>
        <p:spPr>
          <a:xfrm>
            <a:off x="457200" y="1916832"/>
            <a:ext cx="8229600" cy="4209331"/>
          </a:xfrm>
        </p:spPr>
        <p:txBody>
          <a:bodyPr>
            <a:normAutofit fontScale="77500" lnSpcReduction="20000"/>
          </a:bodyPr>
          <a:lstStyle/>
          <a:p>
            <a:endParaRPr lang="fr-FR" dirty="0" smtClean="0"/>
          </a:p>
          <a:p>
            <a:r>
              <a:rPr lang="fr-FR" dirty="0" smtClean="0"/>
              <a:t>Vérifier </a:t>
            </a:r>
            <a:r>
              <a:rPr lang="fr-FR" b="1" dirty="0" smtClean="0"/>
              <a:t>l’existence d’une homologation ou d’une autorisation de vente</a:t>
            </a:r>
            <a:r>
              <a:rPr lang="fr-FR" dirty="0" smtClean="0"/>
              <a:t> pour les produits venant des pays limitrophes, comme illustré dans les exemples après. </a:t>
            </a:r>
          </a:p>
          <a:p>
            <a:endParaRPr lang="fr-FR" dirty="0" smtClean="0"/>
          </a:p>
          <a:p>
            <a:r>
              <a:rPr lang="fr-FR" dirty="0" smtClean="0"/>
              <a:t>Tous les produits qui ne mentionnent pas </a:t>
            </a:r>
            <a:r>
              <a:rPr lang="fr-FR" b="1" dirty="0" smtClean="0"/>
              <a:t>le nom et l’adresse du fabricant</a:t>
            </a:r>
            <a:r>
              <a:rPr lang="fr-FR" dirty="0" smtClean="0"/>
              <a:t> </a:t>
            </a:r>
            <a:r>
              <a:rPr lang="fr-FR" b="1" dirty="0" smtClean="0"/>
              <a:t>et le nom et l’adresse du distributeur ne doivent pas être achetés et utilisés. </a:t>
            </a:r>
          </a:p>
          <a:p>
            <a:endParaRPr lang="fr-FR" dirty="0" smtClean="0"/>
          </a:p>
          <a:p>
            <a:r>
              <a:rPr lang="fr-FR" dirty="0" smtClean="0"/>
              <a:t>Ce </a:t>
            </a:r>
            <a:r>
              <a:rPr lang="fr-FR" u="sng" dirty="0" smtClean="0"/>
              <a:t>premier tri</a:t>
            </a:r>
            <a:r>
              <a:rPr lang="fr-FR" dirty="0" smtClean="0"/>
              <a:t> est à la portée de tous les agents d’appui conseil. Des exemples ont été donnés dans plusieurs notes du RECA.</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FR" sz="2800" b="1" dirty="0" smtClean="0"/>
              <a:t>Rappel, une étiquette d’un produit homologué…</a:t>
            </a:r>
            <a:endParaRPr lang="fr-FR" sz="2800" b="1"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0" y="2132856"/>
            <a:ext cx="9108000" cy="333352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Des produits homologués en Côte d’Ivoire, Bénin et Ghana</a:t>
            </a:r>
            <a:endParaRPr lang="fr-FR" sz="2800" b="1"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0" y="2132844"/>
            <a:ext cx="9108000" cy="373054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Le Nigeria ? Des produits simplement autorisés</a:t>
            </a:r>
            <a:endParaRPr lang="fr-FR" sz="2800" b="1"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0" y="1772804"/>
            <a:ext cx="9108000" cy="464581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400" b="1" dirty="0" smtClean="0"/>
              <a:t>Ni homologation, ni fabriquant, ni distributeur…</a:t>
            </a:r>
            <a:endParaRPr lang="fr-FR" sz="2400" b="1" dirty="0"/>
          </a:p>
        </p:txBody>
      </p:sp>
      <p:sp>
        <p:nvSpPr>
          <p:cNvPr id="5" name="Espace réservé du contenu 4"/>
          <p:cNvSpPr>
            <a:spLocks noGrp="1"/>
          </p:cNvSpPr>
          <p:nvPr>
            <p:ph sz="half" idx="1"/>
          </p:nvPr>
        </p:nvSpPr>
        <p:spPr>
          <a:xfrm>
            <a:off x="251520" y="1600200"/>
            <a:ext cx="3816424" cy="4525963"/>
          </a:xfrm>
        </p:spPr>
        <p:txBody>
          <a:bodyPr>
            <a:normAutofit/>
          </a:bodyPr>
          <a:lstStyle/>
          <a:p>
            <a:r>
              <a:rPr lang="fr-FR" sz="2400" dirty="0" smtClean="0"/>
              <a:t>Une copie d’un produit indien dont le nom commercial est LAMBDA 2.5 EC</a:t>
            </a:r>
          </a:p>
          <a:p>
            <a:endParaRPr lang="fr-FR" sz="1400" dirty="0" smtClean="0"/>
          </a:p>
          <a:p>
            <a:r>
              <a:rPr lang="fr-FR" sz="2400" dirty="0" smtClean="0"/>
              <a:t>Le M a sauté, c’est un autre produit devenu LABDA mais c’est pour tromper le client et bénéficier de la renommée du produit original.</a:t>
            </a:r>
            <a:endParaRPr lang="fr-FR" sz="2400" dirty="0"/>
          </a:p>
        </p:txBody>
      </p:sp>
      <p:pic>
        <p:nvPicPr>
          <p:cNvPr id="7" name="Espace réservé du contenu 6" descr="Produits phytosanitaires2.JPG"/>
          <p:cNvPicPr>
            <a:picLocks noGrp="1" noChangeAspect="1"/>
          </p:cNvPicPr>
          <p:nvPr>
            <p:ph sz="half" idx="2"/>
          </p:nvPr>
        </p:nvPicPr>
        <p:blipFill>
          <a:blip r:embed="rId3" cstate="print"/>
          <a:stretch>
            <a:fillRect/>
          </a:stretch>
        </p:blipFill>
        <p:spPr>
          <a:xfrm>
            <a:off x="4139952" y="2132856"/>
            <a:ext cx="4536000" cy="3402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fr-FR" sz="2400" dirty="0" smtClean="0"/>
              <a:t/>
            </a:r>
            <a:br>
              <a:rPr lang="fr-FR" sz="2400" dirty="0" smtClean="0"/>
            </a:br>
            <a:r>
              <a:rPr lang="fr-FR" sz="2400" b="1" dirty="0" smtClean="0"/>
              <a:t>Une tricherie manifeste : deux produits au nom très proche </a:t>
            </a:r>
            <a:br>
              <a:rPr lang="fr-FR" sz="2400" b="1" dirty="0" smtClean="0"/>
            </a:br>
            <a:endParaRPr lang="fr-FR" sz="2400"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79512" y="1412776"/>
            <a:ext cx="8784000" cy="495676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19050">
            <a:solidFill>
              <a:srgbClr val="00B050"/>
            </a:solidFill>
          </a:ln>
        </p:spPr>
        <p:txBody>
          <a:bodyPr>
            <a:normAutofit/>
          </a:bodyPr>
          <a:lstStyle/>
          <a:p>
            <a:r>
              <a:rPr lang="fr-FR" sz="2800" b="1" dirty="0" smtClean="0"/>
              <a:t>Les vérifications peuvent se faire facilement…</a:t>
            </a:r>
            <a:endParaRPr lang="fr-FR" sz="2800" b="1" dirty="0"/>
          </a:p>
        </p:txBody>
      </p:sp>
      <p:sp>
        <p:nvSpPr>
          <p:cNvPr id="3" name="Espace réservé du contenu 2"/>
          <p:cNvSpPr>
            <a:spLocks noGrp="1"/>
          </p:cNvSpPr>
          <p:nvPr>
            <p:ph idx="1"/>
          </p:nvPr>
        </p:nvSpPr>
        <p:spPr/>
        <p:txBody>
          <a:bodyPr>
            <a:normAutofit/>
          </a:bodyPr>
          <a:lstStyle/>
          <a:p>
            <a:endParaRPr lang="fr-FR" sz="2400" dirty="0" smtClean="0"/>
          </a:p>
          <a:p>
            <a:r>
              <a:rPr lang="fr-FR" sz="2400" dirty="0" smtClean="0"/>
              <a:t>Les Chambres Régionales d’Agriculture, les Organisations faîtières des producteurs et les structures d’appui conseil qui disposent de personnel formé et de moyens informatiques peuvent aller plus loin dans les vérifications grâce à </a:t>
            </a:r>
            <a:r>
              <a:rPr lang="fr-FR" sz="2400" b="1" dirty="0" smtClean="0"/>
              <a:t>l’accès à internet. </a:t>
            </a:r>
          </a:p>
          <a:p>
            <a:r>
              <a:rPr lang="fr-FR" sz="2400" dirty="0" smtClean="0"/>
              <a:t>Pour un produit commercial, il est relativement facile de vérifier si le fabricant ou le distributeur sont connus et si le produit est bien dans leur catalogue.</a:t>
            </a:r>
            <a:endParaRPr lang="fr-FR"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60432" y="274638"/>
            <a:ext cx="226368" cy="4810546"/>
          </a:xfrm>
        </p:spPr>
        <p:txBody>
          <a:bodyPr>
            <a:normAutofit/>
          </a:bodyPr>
          <a:lstStyle/>
          <a:p>
            <a:endParaRPr lang="fr-FR" sz="800" dirty="0"/>
          </a:p>
        </p:txBody>
      </p:sp>
      <p:sp>
        <p:nvSpPr>
          <p:cNvPr id="3" name="Espace réservé du contenu 2"/>
          <p:cNvSpPr>
            <a:spLocks noGrp="1"/>
          </p:cNvSpPr>
          <p:nvPr>
            <p:ph idx="1"/>
          </p:nvPr>
        </p:nvSpPr>
        <p:spPr>
          <a:xfrm>
            <a:off x="457200" y="260648"/>
            <a:ext cx="7571184" cy="6120680"/>
          </a:xfrm>
        </p:spPr>
        <p:txBody>
          <a:bodyPr>
            <a:normAutofit fontScale="40000" lnSpcReduction="20000"/>
          </a:bodyPr>
          <a:lstStyle/>
          <a:p>
            <a:endParaRPr lang="fr-FR" sz="2400" dirty="0" smtClean="0"/>
          </a:p>
          <a:p>
            <a:pPr marL="0">
              <a:buNone/>
            </a:pPr>
            <a:r>
              <a:rPr lang="fr-FR" sz="6000" dirty="0" smtClean="0"/>
              <a:t>Un exemple, les produits commerciaux contenant une association avec les matières actives </a:t>
            </a:r>
            <a:r>
              <a:rPr lang="fr-FR" sz="6000" dirty="0" err="1" smtClean="0"/>
              <a:t>Diméthoate</a:t>
            </a:r>
            <a:r>
              <a:rPr lang="fr-FR" sz="6000" dirty="0" smtClean="0"/>
              <a:t> et </a:t>
            </a:r>
            <a:r>
              <a:rPr lang="fr-FR" sz="6000" dirty="0" err="1" smtClean="0"/>
              <a:t>Cyperméthrine</a:t>
            </a:r>
            <a:r>
              <a:rPr lang="fr-FR" sz="6000" dirty="0" smtClean="0"/>
              <a:t> : </a:t>
            </a:r>
          </a:p>
          <a:p>
            <a:endParaRPr lang="fr-FR" sz="1700" dirty="0" smtClean="0"/>
          </a:p>
          <a:p>
            <a:r>
              <a:rPr lang="fr-FR" sz="6000" dirty="0" smtClean="0"/>
              <a:t>Aucun produit contenant une association </a:t>
            </a:r>
            <a:r>
              <a:rPr lang="fr-FR" sz="6000" dirty="0" err="1" smtClean="0"/>
              <a:t>Diméthoate</a:t>
            </a:r>
            <a:r>
              <a:rPr lang="fr-FR" sz="6000" dirty="0" smtClean="0"/>
              <a:t> / </a:t>
            </a:r>
            <a:r>
              <a:rPr lang="fr-FR" sz="6000" dirty="0" err="1" smtClean="0"/>
              <a:t>Cyperméthrine</a:t>
            </a:r>
            <a:r>
              <a:rPr lang="fr-FR" sz="6000" dirty="0" smtClean="0"/>
              <a:t> n’a été homologué CSP. </a:t>
            </a:r>
          </a:p>
          <a:p>
            <a:endParaRPr lang="fr-FR" sz="1700" dirty="0" smtClean="0"/>
          </a:p>
          <a:p>
            <a:r>
              <a:rPr lang="fr-FR" sz="6000" dirty="0" smtClean="0"/>
              <a:t>Les 6 produits commercialisés au Niger sont dans la liste des produits </a:t>
            </a:r>
            <a:r>
              <a:rPr lang="fr-FR" sz="6000" u="sng" dirty="0" smtClean="0"/>
              <a:t>autorisés</a:t>
            </a:r>
            <a:r>
              <a:rPr lang="fr-FR" sz="6000" dirty="0" smtClean="0"/>
              <a:t> au Nigeria. </a:t>
            </a:r>
          </a:p>
          <a:p>
            <a:endParaRPr lang="fr-FR" sz="2000" dirty="0" smtClean="0"/>
          </a:p>
          <a:p>
            <a:r>
              <a:rPr lang="fr-FR" sz="6000" dirty="0" smtClean="0"/>
              <a:t>Sur les 6 produits commerciaux, </a:t>
            </a:r>
            <a:r>
              <a:rPr lang="fr-FR" sz="6000" b="1" dirty="0" smtClean="0"/>
              <a:t>seul un produit peut se trouver sur la page web de son distributeur (CYPER-DIFORCE). </a:t>
            </a:r>
          </a:p>
          <a:p>
            <a:endParaRPr lang="fr-FR" sz="2000" dirty="0" smtClean="0"/>
          </a:p>
          <a:p>
            <a:r>
              <a:rPr lang="fr-FR" sz="6000" dirty="0" smtClean="0"/>
              <a:t>Pour 2 produits, les références des fabricants et distributeurs permettent de trouver les pages web de ces entreprises mais les produits ne figurent pas dans la gamme des produits proposés (ne pas acheter). </a:t>
            </a:r>
          </a:p>
          <a:p>
            <a:endParaRPr lang="fr-FR" sz="3400" dirty="0" smtClean="0"/>
          </a:p>
          <a:p>
            <a:r>
              <a:rPr lang="fr-FR" sz="6000" dirty="0" smtClean="0"/>
              <a:t>Pour les 3 autres, il n’y a aucune référence disponible (ne pas acheter). </a:t>
            </a:r>
          </a:p>
        </p:txBody>
      </p:sp>
      <p:pic>
        <p:nvPicPr>
          <p:cNvPr id="4098" name="Picture 2" descr="C:\Users\Patrick Delmas\Favorites\Images\Niger\Pesticides\Cyper-DiForce.jpg"/>
          <p:cNvPicPr>
            <a:picLocks noChangeAspect="1" noChangeArrowheads="1"/>
          </p:cNvPicPr>
          <p:nvPr/>
        </p:nvPicPr>
        <p:blipFill>
          <a:blip r:embed="rId3" cstate="print"/>
          <a:srcRect/>
          <a:stretch>
            <a:fillRect/>
          </a:stretch>
        </p:blipFill>
        <p:spPr bwMode="auto">
          <a:xfrm>
            <a:off x="8010525" y="1772816"/>
            <a:ext cx="1133475" cy="24574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style>
          <a:lnRef idx="1">
            <a:schemeClr val="accent3"/>
          </a:lnRef>
          <a:fillRef idx="2">
            <a:schemeClr val="accent3"/>
          </a:fillRef>
          <a:effectRef idx="1">
            <a:schemeClr val="accent3"/>
          </a:effectRef>
          <a:fontRef idx="minor">
            <a:schemeClr val="dk1"/>
          </a:fontRef>
        </p:style>
        <p:txBody>
          <a:bodyPr>
            <a:normAutofit/>
          </a:bodyPr>
          <a:lstStyle/>
          <a:p>
            <a:r>
              <a:rPr lang="fr-FR" sz="2800" b="1" dirty="0" smtClean="0"/>
              <a:t>La dose d’utilisation !</a:t>
            </a:r>
            <a:endParaRPr lang="fr-FR" sz="2800" b="1" dirty="0"/>
          </a:p>
        </p:txBody>
      </p:sp>
      <p:sp>
        <p:nvSpPr>
          <p:cNvPr id="3" name="Espace réservé du contenu 2"/>
          <p:cNvSpPr>
            <a:spLocks noGrp="1"/>
          </p:cNvSpPr>
          <p:nvPr>
            <p:ph idx="1"/>
          </p:nvPr>
        </p:nvSpPr>
        <p:spPr/>
        <p:txBody>
          <a:bodyPr>
            <a:normAutofit/>
          </a:bodyPr>
          <a:lstStyle/>
          <a:p>
            <a:pPr>
              <a:buNone/>
            </a:pPr>
            <a:r>
              <a:rPr lang="fr-FR" sz="2400" dirty="0" smtClean="0"/>
              <a:t>C’est très important :</a:t>
            </a:r>
          </a:p>
          <a:p>
            <a:pPr>
              <a:buNone/>
            </a:pPr>
            <a:endParaRPr lang="fr-FR" sz="1800" dirty="0" smtClean="0"/>
          </a:p>
          <a:p>
            <a:r>
              <a:rPr lang="fr-FR" sz="2400" dirty="0" smtClean="0"/>
              <a:t>Efficacité du produit</a:t>
            </a:r>
          </a:p>
          <a:p>
            <a:r>
              <a:rPr lang="fr-FR" sz="2400" dirty="0" smtClean="0"/>
              <a:t>Toxicité et résidus</a:t>
            </a:r>
          </a:p>
          <a:p>
            <a:r>
              <a:rPr lang="fr-FR" sz="2400" dirty="0" smtClean="0"/>
              <a:t>Coût pour le producteur</a:t>
            </a:r>
          </a:p>
          <a:p>
            <a:r>
              <a:rPr lang="fr-FR" sz="2400" dirty="0" smtClean="0"/>
              <a:t>Risque d’apparition de résistance</a:t>
            </a:r>
          </a:p>
          <a:p>
            <a:endParaRPr lang="fr-FR" sz="2400" dirty="0" smtClean="0"/>
          </a:p>
          <a:p>
            <a:pPr marL="0">
              <a:buNone/>
            </a:pPr>
            <a:r>
              <a:rPr lang="fr-FR" sz="2400" dirty="0" smtClean="0"/>
              <a:t>Une dose c’est une quantité (en gramme ou en litre) sur une surface.</a:t>
            </a:r>
            <a:endParaRPr lang="fr-F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style>
          <a:lnRef idx="1">
            <a:schemeClr val="accent4"/>
          </a:lnRef>
          <a:fillRef idx="2">
            <a:schemeClr val="accent4"/>
          </a:fillRef>
          <a:effectRef idx="1">
            <a:schemeClr val="accent4"/>
          </a:effectRef>
          <a:fontRef idx="minor">
            <a:schemeClr val="dk1"/>
          </a:fontRef>
        </p:style>
        <p:txBody>
          <a:bodyPr>
            <a:normAutofit/>
          </a:bodyPr>
          <a:lstStyle/>
          <a:p>
            <a:r>
              <a:rPr lang="fr-FR" sz="2800" b="1" dirty="0" smtClean="0"/>
              <a:t>Les poudres sont TRES utilisées</a:t>
            </a:r>
            <a:endParaRPr lang="fr-FR" sz="2800" b="1" dirty="0"/>
          </a:p>
        </p:txBody>
      </p:sp>
      <p:sp>
        <p:nvSpPr>
          <p:cNvPr id="3" name="Espace réservé du contenu 2"/>
          <p:cNvSpPr>
            <a:spLocks noGrp="1"/>
          </p:cNvSpPr>
          <p:nvPr>
            <p:ph idx="1"/>
          </p:nvPr>
        </p:nvSpPr>
        <p:spPr>
          <a:xfrm>
            <a:off x="457200" y="1600200"/>
            <a:ext cx="8229600" cy="4853136"/>
          </a:xfrm>
        </p:spPr>
        <p:txBody>
          <a:bodyPr>
            <a:normAutofit/>
          </a:bodyPr>
          <a:lstStyle/>
          <a:p>
            <a:r>
              <a:rPr lang="fr-FR" sz="2800" dirty="0" smtClean="0"/>
              <a:t>La culture la plus concernée reste le chou mais les poudres peuvent aussi être utilisées pour les autres cultures (oignon, tomate, gombo et divers légumes feuilles).</a:t>
            </a:r>
          </a:p>
          <a:p>
            <a:r>
              <a:rPr lang="fr-FR" sz="2800" dirty="0" smtClean="0"/>
              <a:t>Tous ces produits contiennent des matières actives interdites pour le traitement des cultures.</a:t>
            </a:r>
          </a:p>
          <a:p>
            <a:r>
              <a:rPr lang="fr-FR" sz="2800" dirty="0" smtClean="0"/>
              <a:t>Ces sont les produits des femmes et des petits maraîchers.</a:t>
            </a:r>
          </a:p>
          <a:p>
            <a:r>
              <a:rPr lang="fr-FR" sz="2800" dirty="0" smtClean="0"/>
              <a:t>Il faut trouver des solutions alternatives, c’est urgent.</a:t>
            </a:r>
          </a:p>
          <a:p>
            <a:endParaRPr lang="fr-FR" sz="2800" dirty="0" smtClean="0"/>
          </a:p>
          <a:p>
            <a:endParaRPr lang="fr-F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a:bodyPr>
          <a:lstStyle/>
          <a:p>
            <a:pPr algn="r"/>
            <a:r>
              <a:rPr lang="fr-FR" sz="2400" b="1" dirty="0" smtClean="0"/>
              <a:t>Cypermethrine, quelle dose ?</a:t>
            </a:r>
            <a:endParaRPr lang="fr-FR" sz="2400" b="1" dirty="0"/>
          </a:p>
        </p:txBody>
      </p:sp>
      <p:sp>
        <p:nvSpPr>
          <p:cNvPr id="4" name="Espace réservé du contenu 3"/>
          <p:cNvSpPr>
            <a:spLocks noGrp="1"/>
          </p:cNvSpPr>
          <p:nvPr>
            <p:ph sz="half" idx="2"/>
          </p:nvPr>
        </p:nvSpPr>
        <p:spPr>
          <a:xfrm>
            <a:off x="4860032" y="1600200"/>
            <a:ext cx="4032448" cy="4525963"/>
          </a:xfrm>
        </p:spPr>
        <p:txBody>
          <a:bodyPr>
            <a:normAutofit/>
          </a:bodyPr>
          <a:lstStyle/>
          <a:p>
            <a:r>
              <a:rPr lang="fr-FR" sz="2400" dirty="0" smtClean="0"/>
              <a:t>18 Cypermethrine dont 16 à 100 g/l</a:t>
            </a:r>
          </a:p>
          <a:p>
            <a:r>
              <a:rPr lang="fr-FR" sz="2400" dirty="0" smtClean="0"/>
              <a:t>Pour une même concentration de matière active… le choix est entre 240 ml et 2.000 ml soit de 1 à 9</a:t>
            </a:r>
          </a:p>
          <a:p>
            <a:endParaRPr lang="fr-FR" sz="2400" dirty="0" smtClean="0"/>
          </a:p>
          <a:p>
            <a:r>
              <a:rPr lang="fr-FR" sz="2400" dirty="0" smtClean="0"/>
              <a:t>Cela semble utile de fournir des conseils directement aux producteurs</a:t>
            </a:r>
            <a:endParaRPr lang="fr-FR" sz="2400" dirty="0"/>
          </a:p>
        </p:txBody>
      </p:sp>
      <p:pic>
        <p:nvPicPr>
          <p:cNvPr id="1026" name="Picture 2"/>
          <p:cNvPicPr>
            <a:picLocks noGrp="1" noChangeAspect="1" noChangeArrowheads="1"/>
          </p:cNvPicPr>
          <p:nvPr>
            <p:ph sz="half" idx="1"/>
          </p:nvPr>
        </p:nvPicPr>
        <p:blipFill>
          <a:blip r:embed="rId3" cstate="email"/>
          <a:srcRect/>
          <a:stretch>
            <a:fillRect/>
          </a:stretch>
        </p:blipFill>
        <p:spPr bwMode="auto">
          <a:xfrm>
            <a:off x="179512" y="908720"/>
            <a:ext cx="4621625" cy="5474494"/>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57200" y="274638"/>
            <a:ext cx="8229600" cy="706090"/>
          </a:xfrm>
        </p:spPr>
        <p:style>
          <a:lnRef idx="1">
            <a:schemeClr val="accent3"/>
          </a:lnRef>
          <a:fillRef idx="2">
            <a:schemeClr val="accent3"/>
          </a:fillRef>
          <a:effectRef idx="1">
            <a:schemeClr val="accent3"/>
          </a:effectRef>
          <a:fontRef idx="minor">
            <a:schemeClr val="dk1"/>
          </a:fontRef>
        </p:style>
        <p:txBody>
          <a:bodyPr>
            <a:normAutofit/>
          </a:bodyPr>
          <a:lstStyle/>
          <a:p>
            <a:r>
              <a:rPr lang="fr-FR" sz="2800" b="1" dirty="0" smtClean="0"/>
              <a:t>Une dose c’est sérieux</a:t>
            </a:r>
            <a:endParaRPr lang="fr-FR" sz="2800" b="1" dirty="0"/>
          </a:p>
        </p:txBody>
      </p:sp>
      <p:sp>
        <p:nvSpPr>
          <p:cNvPr id="8" name="Espace réservé du contenu 7"/>
          <p:cNvSpPr>
            <a:spLocks noGrp="1"/>
          </p:cNvSpPr>
          <p:nvPr>
            <p:ph sz="half" idx="1"/>
          </p:nvPr>
        </p:nvSpPr>
        <p:spPr>
          <a:xfrm>
            <a:off x="457200" y="1556792"/>
            <a:ext cx="4038600" cy="4569371"/>
          </a:xfrm>
        </p:spPr>
        <p:txBody>
          <a:bodyPr>
            <a:normAutofit/>
          </a:bodyPr>
          <a:lstStyle/>
          <a:p>
            <a:r>
              <a:rPr lang="fr-FR" sz="2400" dirty="0" smtClean="0"/>
              <a:t>Cela a été étudié par les fabricants</a:t>
            </a:r>
          </a:p>
          <a:p>
            <a:r>
              <a:rPr lang="fr-FR" sz="2400" dirty="0" smtClean="0"/>
              <a:t>Cela a été vérifié par les services techniques ou la recherche</a:t>
            </a:r>
          </a:p>
          <a:p>
            <a:r>
              <a:rPr lang="fr-FR" sz="2400" dirty="0" smtClean="0"/>
              <a:t>Cela a été homologué par des structures spécialisées</a:t>
            </a:r>
          </a:p>
          <a:p>
            <a:r>
              <a:rPr lang="fr-FR" sz="2400" dirty="0" smtClean="0"/>
              <a:t>Chaque produit s’utilise </a:t>
            </a:r>
            <a:r>
              <a:rPr lang="fr-FR" sz="2400" b="1" dirty="0" smtClean="0"/>
              <a:t>à une dose spécifique. </a:t>
            </a:r>
            <a:endParaRPr lang="fr-FR" sz="2400" dirty="0"/>
          </a:p>
        </p:txBody>
      </p:sp>
      <p:sp>
        <p:nvSpPr>
          <p:cNvPr id="9" name="Espace réservé du contenu 8"/>
          <p:cNvSpPr>
            <a:spLocks noGrp="1"/>
          </p:cNvSpPr>
          <p:nvPr>
            <p:ph sz="half" idx="2"/>
          </p:nvPr>
        </p:nvSpPr>
        <p:spPr/>
        <p:txBody>
          <a:bodyPr>
            <a:normAutofit/>
          </a:bodyPr>
          <a:lstStyle/>
          <a:p>
            <a:pPr>
              <a:buNone/>
            </a:pPr>
            <a:r>
              <a:rPr lang="fr-FR" sz="2400" dirty="0" smtClean="0"/>
              <a:t>La dose recommandée doit :</a:t>
            </a:r>
          </a:p>
          <a:p>
            <a:r>
              <a:rPr lang="fr-FR" sz="2400" dirty="0" smtClean="0"/>
              <a:t>Limiter les risques pour le consommateur</a:t>
            </a:r>
          </a:p>
          <a:p>
            <a:r>
              <a:rPr lang="fr-FR" sz="2400" dirty="0" smtClean="0"/>
              <a:t>Limiter les risques pour l’utilisateur</a:t>
            </a:r>
          </a:p>
          <a:p>
            <a:r>
              <a:rPr lang="fr-FR" sz="2400" dirty="0" smtClean="0"/>
              <a:t>Limiter les risques pour l’environnement</a:t>
            </a:r>
          </a:p>
          <a:p>
            <a:r>
              <a:rPr lang="fr-FR" sz="2400" dirty="0" smtClean="0"/>
              <a:t>Limiter les coûts pour le producteur</a:t>
            </a:r>
            <a:endParaRPr lang="fr-FR"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229600" cy="648072"/>
          </a:xfrm>
        </p:spPr>
        <p:style>
          <a:lnRef idx="1">
            <a:schemeClr val="accent3"/>
          </a:lnRef>
          <a:fillRef idx="2">
            <a:schemeClr val="accent3"/>
          </a:fillRef>
          <a:effectRef idx="1">
            <a:schemeClr val="accent3"/>
          </a:effectRef>
          <a:fontRef idx="minor">
            <a:schemeClr val="dk1"/>
          </a:fontRef>
        </p:style>
        <p:txBody>
          <a:bodyPr>
            <a:normAutofit/>
          </a:bodyPr>
          <a:lstStyle/>
          <a:p>
            <a:r>
              <a:rPr lang="fr-FR" sz="2800" b="1" dirty="0" smtClean="0"/>
              <a:t>Pourquoi on insiste sur la dose ?</a:t>
            </a:r>
            <a:endParaRPr lang="fr-FR" sz="2800" b="1" dirty="0"/>
          </a:p>
        </p:txBody>
      </p:sp>
      <p:sp>
        <p:nvSpPr>
          <p:cNvPr id="3" name="Espace réservé du contenu 2"/>
          <p:cNvSpPr>
            <a:spLocks noGrp="1"/>
          </p:cNvSpPr>
          <p:nvPr>
            <p:ph sz="half" idx="1"/>
          </p:nvPr>
        </p:nvSpPr>
        <p:spPr>
          <a:xfrm>
            <a:off x="457200" y="1844824"/>
            <a:ext cx="4038600" cy="4281339"/>
          </a:xfrm>
        </p:spPr>
        <p:txBody>
          <a:bodyPr/>
          <a:lstStyle/>
          <a:p>
            <a:r>
              <a:rPr lang="fr-FR" dirty="0" smtClean="0"/>
              <a:t>Les pratiques des producteurs c’est un surdosage quasi généralisé</a:t>
            </a:r>
          </a:p>
          <a:p>
            <a:r>
              <a:rPr lang="fr-FR" dirty="0" smtClean="0"/>
              <a:t>Cela peut aller jusqu’à </a:t>
            </a:r>
            <a:r>
              <a:rPr lang="fr-FR" b="1" dirty="0" smtClean="0"/>
              <a:t>10 fois la dose </a:t>
            </a:r>
            <a:r>
              <a:rPr lang="fr-FR" dirty="0" smtClean="0"/>
              <a:t>même pour des maraîchers … expérimentés.</a:t>
            </a:r>
            <a:endParaRPr lang="fr-FR" dirty="0"/>
          </a:p>
        </p:txBody>
      </p:sp>
      <p:pic>
        <p:nvPicPr>
          <p:cNvPr id="5" name="Espace réservé du contenu 4" descr="DSC_3181.JPG"/>
          <p:cNvPicPr>
            <a:picLocks noGrp="1" noChangeAspect="1"/>
          </p:cNvPicPr>
          <p:nvPr>
            <p:ph sz="half" idx="2"/>
          </p:nvPr>
        </p:nvPicPr>
        <p:blipFill>
          <a:blip r:embed="rId3" cstate="email"/>
          <a:stretch>
            <a:fillRect/>
          </a:stretch>
        </p:blipFill>
        <p:spPr>
          <a:xfrm>
            <a:off x="4648200" y="2511418"/>
            <a:ext cx="4038600" cy="2703526"/>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fr-FR" sz="2800" b="1" dirty="0" smtClean="0"/>
              <a:t>Pas toujours facile de choisir une dose même avec un produit homologué : un exemple réel</a:t>
            </a:r>
            <a:endParaRPr lang="fr-FR" sz="2800" b="1" dirty="0"/>
          </a:p>
        </p:txBody>
      </p:sp>
      <p:sp>
        <p:nvSpPr>
          <p:cNvPr id="3" name="Espace réservé du contenu 2"/>
          <p:cNvSpPr>
            <a:spLocks noGrp="1"/>
          </p:cNvSpPr>
          <p:nvPr>
            <p:ph sz="half" idx="1"/>
          </p:nvPr>
        </p:nvSpPr>
        <p:spPr/>
        <p:txBody>
          <a:bodyPr>
            <a:normAutofit/>
          </a:bodyPr>
          <a:lstStyle/>
          <a:p>
            <a:r>
              <a:rPr lang="fr-FR" sz="2400" dirty="0" smtClean="0"/>
              <a:t>Voilà ce qui est marqué sur une étiquette : </a:t>
            </a:r>
          </a:p>
          <a:p>
            <a:endParaRPr lang="fr-FR" sz="2400" i="1" dirty="0" smtClean="0"/>
          </a:p>
          <a:p>
            <a:r>
              <a:rPr lang="fr-FR" sz="2400" i="1" dirty="0" smtClean="0"/>
              <a:t>La dose recommandée est de 1 à 1,5 litre par ha de TITAN soit </a:t>
            </a:r>
            <a:r>
              <a:rPr lang="fr-FR" sz="2400" b="1" i="1" dirty="0" smtClean="0"/>
              <a:t>30 à 60 ml pour 15 litres d’eau (15 litres de bouillie pour traiter 300 à 400 m2). </a:t>
            </a:r>
            <a:endParaRPr lang="fr-FR" sz="2400" dirty="0"/>
          </a:p>
        </p:txBody>
      </p:sp>
      <p:sp>
        <p:nvSpPr>
          <p:cNvPr id="4" name="Espace réservé du contenu 3"/>
          <p:cNvSpPr>
            <a:spLocks noGrp="1"/>
          </p:cNvSpPr>
          <p:nvPr>
            <p:ph sz="half" idx="2"/>
          </p:nvPr>
        </p:nvSpPr>
        <p:spPr/>
        <p:txBody>
          <a:bodyPr>
            <a:normAutofit/>
          </a:bodyPr>
          <a:lstStyle/>
          <a:p>
            <a:r>
              <a:rPr lang="fr-FR" sz="2400" dirty="0" smtClean="0"/>
              <a:t>Un producteur cultive 200 m2</a:t>
            </a:r>
          </a:p>
          <a:p>
            <a:r>
              <a:rPr lang="fr-FR" sz="2400" dirty="0" smtClean="0"/>
              <a:t>Combien de produit doit-il utiliser et combien de bouillie ?</a:t>
            </a:r>
          </a:p>
          <a:p>
            <a:endParaRPr lang="fr-FR" sz="2400" dirty="0"/>
          </a:p>
        </p:txBody>
      </p:sp>
      <p:pic>
        <p:nvPicPr>
          <p:cNvPr id="1026" name="Picture 2" descr="C:\Users\Patrick Delmas\Favorites\Images\Niger\Pesticides\Titan.jpg"/>
          <p:cNvPicPr>
            <a:picLocks noChangeAspect="1" noChangeArrowheads="1"/>
          </p:cNvPicPr>
          <p:nvPr/>
        </p:nvPicPr>
        <p:blipFill>
          <a:blip r:embed="rId3" cstate="print"/>
          <a:srcRect/>
          <a:stretch>
            <a:fillRect/>
          </a:stretch>
        </p:blipFill>
        <p:spPr bwMode="auto">
          <a:xfrm>
            <a:off x="7092280" y="3861048"/>
            <a:ext cx="885825" cy="216217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pPr algn="l"/>
            <a:r>
              <a:rPr lang="fr-FR" sz="2400" i="1" dirty="0" smtClean="0"/>
              <a:t>La dose recommandée est de 1 à 1,5 litre par ha de TITAN soit </a:t>
            </a:r>
            <a:r>
              <a:rPr lang="fr-FR" sz="2400" b="1" i="1" dirty="0" smtClean="0"/>
              <a:t>30 à 60 ml pour 15 litres d’eau (15 litres de bouillie pour traiter 300 à 400 m2). </a:t>
            </a:r>
            <a:endParaRPr lang="fr-FR" sz="2400"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0" y="2060836"/>
            <a:ext cx="9108000" cy="395961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style>
          <a:lnRef idx="2">
            <a:schemeClr val="accent4"/>
          </a:lnRef>
          <a:fillRef idx="1">
            <a:schemeClr val="lt1"/>
          </a:fillRef>
          <a:effectRef idx="0">
            <a:schemeClr val="accent4"/>
          </a:effectRef>
          <a:fontRef idx="minor">
            <a:schemeClr val="dk1"/>
          </a:fontRef>
        </p:style>
        <p:txBody>
          <a:bodyPr>
            <a:noAutofit/>
          </a:bodyPr>
          <a:lstStyle/>
          <a:p>
            <a:r>
              <a:rPr lang="fr-FR" sz="2400" b="1" dirty="0" smtClean="0"/>
              <a:t>C’est cela qui est difficile, calculer la dose à partir des étiquettes</a:t>
            </a:r>
            <a:endParaRPr lang="fr-FR" sz="2400" b="1" dirty="0"/>
          </a:p>
        </p:txBody>
      </p:sp>
      <p:sp>
        <p:nvSpPr>
          <p:cNvPr id="3" name="Espace réservé du contenu 2"/>
          <p:cNvSpPr>
            <a:spLocks noGrp="1"/>
          </p:cNvSpPr>
          <p:nvPr>
            <p:ph idx="1"/>
          </p:nvPr>
        </p:nvSpPr>
        <p:spPr>
          <a:xfrm>
            <a:off x="457200" y="1196752"/>
            <a:ext cx="8229600" cy="4929411"/>
          </a:xfrm>
        </p:spPr>
        <p:txBody>
          <a:bodyPr>
            <a:normAutofit/>
          </a:bodyPr>
          <a:lstStyle/>
          <a:p>
            <a:r>
              <a:rPr lang="fr-FR" sz="2400" dirty="0" smtClean="0"/>
              <a:t>Le Titan contient 25 g/litre de matière active</a:t>
            </a:r>
          </a:p>
          <a:p>
            <a:r>
              <a:rPr lang="fr-FR" sz="2400" dirty="0" smtClean="0"/>
              <a:t>Les recommandations sont 1 litre à 1,5 litre par ha, soit 25 à 37,5 g de matière active. </a:t>
            </a:r>
          </a:p>
          <a:p>
            <a:r>
              <a:rPr lang="fr-FR" sz="2400" dirty="0" smtClean="0"/>
              <a:t>Dose 1 / 1 litre par ha soit </a:t>
            </a:r>
            <a:r>
              <a:rPr lang="fr-FR" sz="2400" b="1" dirty="0" smtClean="0"/>
              <a:t>25 g d’</a:t>
            </a:r>
            <a:r>
              <a:rPr lang="fr-FR" sz="2400" b="1" dirty="0" err="1" smtClean="0"/>
              <a:t>Acetamipride</a:t>
            </a:r>
            <a:r>
              <a:rPr lang="fr-FR" sz="2400" b="1" dirty="0" smtClean="0"/>
              <a:t> et l’utilisation de 15 litres de bouillie pour 500 m2 </a:t>
            </a:r>
          </a:p>
        </p:txBody>
      </p:sp>
      <p:pic>
        <p:nvPicPr>
          <p:cNvPr id="1027" name="Picture 3"/>
          <p:cNvPicPr>
            <a:picLocks noChangeAspect="1" noChangeArrowheads="1"/>
          </p:cNvPicPr>
          <p:nvPr/>
        </p:nvPicPr>
        <p:blipFill>
          <a:blip r:embed="rId3" cstate="print"/>
          <a:srcRect/>
          <a:stretch>
            <a:fillRect/>
          </a:stretch>
        </p:blipFill>
        <p:spPr bwMode="auto">
          <a:xfrm>
            <a:off x="179512" y="3933034"/>
            <a:ext cx="8856000" cy="189937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827584" y="3573016"/>
            <a:ext cx="7524750" cy="19431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 y="1556767"/>
            <a:ext cx="9072000" cy="1649431"/>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r>
              <a:rPr lang="fr-FR" sz="2400" dirty="0" smtClean="0"/>
              <a:t>Le Titan contient 25 g/litre de matière active</a:t>
            </a:r>
          </a:p>
          <a:p>
            <a:r>
              <a:rPr lang="fr-FR" sz="2400" dirty="0" smtClean="0"/>
              <a:t>Les recommandations sont 1 litre à 1,5 litre par ha, soit 25 à 37,5 g de matière active. </a:t>
            </a:r>
          </a:p>
          <a:p>
            <a:r>
              <a:rPr lang="fr-FR" sz="2400" dirty="0" smtClean="0"/>
              <a:t>Dose 2 / 1,5 litre par ha soit  : La dose en ml est calculée pour un produit contenant 37,5 </a:t>
            </a:r>
            <a:r>
              <a:rPr lang="fr-FR" sz="2400" b="1" dirty="0" smtClean="0"/>
              <a:t>d’</a:t>
            </a:r>
            <a:r>
              <a:rPr lang="fr-FR" sz="2400" b="1" dirty="0" err="1" smtClean="0"/>
              <a:t>Acetamipride</a:t>
            </a:r>
            <a:r>
              <a:rPr lang="fr-FR" sz="2400" b="1" dirty="0" smtClean="0"/>
              <a:t> et l’utilisation de 15 litres de bouillie pour 500 m2</a:t>
            </a:r>
            <a:endParaRPr lang="fr-FR" sz="2400" dirty="0"/>
          </a:p>
        </p:txBody>
      </p:sp>
      <p:pic>
        <p:nvPicPr>
          <p:cNvPr id="5122" name="Picture 2"/>
          <p:cNvPicPr>
            <a:picLocks noChangeAspect="1" noChangeArrowheads="1"/>
          </p:cNvPicPr>
          <p:nvPr/>
        </p:nvPicPr>
        <p:blipFill>
          <a:blip r:embed="rId3" cstate="print"/>
          <a:srcRect/>
          <a:stretch>
            <a:fillRect/>
          </a:stretch>
        </p:blipFill>
        <p:spPr bwMode="auto">
          <a:xfrm>
            <a:off x="0" y="4221088"/>
            <a:ext cx="9144000" cy="170992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endParaRPr lang="fr-FR" dirty="0" smtClean="0"/>
          </a:p>
          <a:p>
            <a:r>
              <a:rPr lang="fr-FR" sz="2400" dirty="0" smtClean="0"/>
              <a:t>Il faut toujours commencer par la dose la plus faible (1 litre/ha). Si la dose a été faiblement efficace, il est possible d’augmenter (dose 2). </a:t>
            </a:r>
          </a:p>
          <a:p>
            <a:endParaRPr lang="fr-FR" dirty="0"/>
          </a:p>
        </p:txBody>
      </p:sp>
      <p:sp>
        <p:nvSpPr>
          <p:cNvPr id="5" name="Espace réservé du contenu 4"/>
          <p:cNvSpPr>
            <a:spLocks noGrp="1"/>
          </p:cNvSpPr>
          <p:nvPr>
            <p:ph sz="half" idx="2"/>
          </p:nvPr>
        </p:nvSpPr>
        <p:spPr>
          <a:xfrm>
            <a:off x="4648200" y="1844824"/>
            <a:ext cx="4038600" cy="4281339"/>
          </a:xfrm>
        </p:spPr>
        <p:txBody>
          <a:bodyPr>
            <a:normAutofit/>
          </a:bodyPr>
          <a:lstStyle/>
          <a:p>
            <a:r>
              <a:rPr lang="fr-FR" sz="2400" dirty="0" smtClean="0"/>
              <a:t>C’est combien de produit TITAN pour mes 200 m2 ?</a:t>
            </a:r>
          </a:p>
          <a:p>
            <a:pPr>
              <a:buNone/>
            </a:pPr>
            <a:endParaRPr lang="fr-FR" sz="2400" dirty="0" smtClean="0"/>
          </a:p>
          <a:p>
            <a:r>
              <a:rPr lang="fr-FR" sz="2400" i="1" dirty="0" smtClean="0"/>
              <a:t>Pour la dose 1 (1 litre ou 25 g /ha) c’est 3 bouchons </a:t>
            </a:r>
            <a:r>
              <a:rPr lang="fr-FR" sz="2400" i="1" dirty="0" err="1" smtClean="0"/>
              <a:t>oriba</a:t>
            </a:r>
            <a:r>
              <a:rPr lang="fr-FR" sz="2400" i="1" dirty="0" smtClean="0"/>
              <a:t> et 6 litres d’eau.</a:t>
            </a:r>
          </a:p>
          <a:p>
            <a:r>
              <a:rPr lang="fr-FR" sz="2400" i="1" dirty="0" smtClean="0"/>
              <a:t>Pour la dose 2 (1,5 litre ou 37,5 g/ha) c’est 4 bouchons d’</a:t>
            </a:r>
            <a:r>
              <a:rPr lang="fr-FR" sz="2400" i="1" dirty="0" err="1" smtClean="0"/>
              <a:t>oriba</a:t>
            </a:r>
            <a:r>
              <a:rPr lang="fr-FR" sz="2400" i="1" dirty="0" smtClean="0"/>
              <a:t> et 6 litres d’eau.</a:t>
            </a:r>
            <a:endParaRPr lang="fr-FR" sz="2400"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fr-FR" sz="2800" b="1" dirty="0" smtClean="0"/>
              <a:t>Quand on regarde … </a:t>
            </a:r>
            <a:endParaRPr lang="fr-FR" sz="2800" b="1" dirty="0"/>
          </a:p>
        </p:txBody>
      </p:sp>
      <p:sp>
        <p:nvSpPr>
          <p:cNvPr id="3" name="Espace réservé du contenu 2"/>
          <p:cNvSpPr>
            <a:spLocks noGrp="1"/>
          </p:cNvSpPr>
          <p:nvPr>
            <p:ph sz="half" idx="1"/>
          </p:nvPr>
        </p:nvSpPr>
        <p:spPr>
          <a:xfrm>
            <a:off x="457200" y="1600200"/>
            <a:ext cx="4038600" cy="4709120"/>
          </a:xfrm>
        </p:spPr>
        <p:txBody>
          <a:bodyPr>
            <a:normAutofit lnSpcReduction="10000"/>
          </a:bodyPr>
          <a:lstStyle/>
          <a:p>
            <a:r>
              <a:rPr lang="fr-FR" sz="2400" dirty="0" smtClean="0"/>
              <a:t>Respecter la dose recommandée est indispensable.</a:t>
            </a:r>
          </a:p>
          <a:p>
            <a:r>
              <a:rPr lang="fr-FR" sz="2400" dirty="0" smtClean="0"/>
              <a:t>La lecture des étiquettes ne permet pas de le faire.</a:t>
            </a:r>
          </a:p>
          <a:p>
            <a:r>
              <a:rPr lang="fr-FR" sz="2400" dirty="0" smtClean="0"/>
              <a:t>Le RECA a produit </a:t>
            </a:r>
            <a:r>
              <a:rPr lang="fr-FR" sz="2400" b="1" dirty="0" smtClean="0"/>
              <a:t>des fiches conseils</a:t>
            </a:r>
            <a:r>
              <a:rPr lang="fr-FR" sz="2400" dirty="0" smtClean="0"/>
              <a:t> par matière active.</a:t>
            </a:r>
          </a:p>
          <a:p>
            <a:r>
              <a:rPr lang="fr-FR" sz="2400" dirty="0" smtClean="0"/>
              <a:t>Certains disent que les contenus sont trop compliqués … C’est l’utilisation de produits toxiques et dangereux qui est compliqué.</a:t>
            </a:r>
          </a:p>
        </p:txBody>
      </p:sp>
      <p:pic>
        <p:nvPicPr>
          <p:cNvPr id="5" name="Espace réservé du contenu 7" descr="DSCN0775.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4114800" cy="1498178"/>
          </a:xfrm>
        </p:spPr>
        <p:txBody>
          <a:bodyPr>
            <a:normAutofit/>
          </a:bodyPr>
          <a:lstStyle/>
          <a:p>
            <a:pPr algn="l"/>
            <a:r>
              <a:rPr lang="fr-FR" sz="2400" b="1" dirty="0" smtClean="0"/>
              <a:t>Comment les producteurs font leurs choix ?</a:t>
            </a:r>
            <a:endParaRPr lang="fr-FR" sz="2400" b="1" dirty="0"/>
          </a:p>
        </p:txBody>
      </p:sp>
      <p:sp>
        <p:nvSpPr>
          <p:cNvPr id="3" name="Espace réservé du texte 2"/>
          <p:cNvSpPr>
            <a:spLocks noGrp="1"/>
          </p:cNvSpPr>
          <p:nvPr>
            <p:ph type="body" idx="1"/>
          </p:nvPr>
        </p:nvSpPr>
        <p:spPr>
          <a:xfrm>
            <a:off x="457200" y="2129155"/>
            <a:ext cx="4040188" cy="45719"/>
          </a:xfrm>
        </p:spPr>
        <p:txBody>
          <a:bodyPr>
            <a:normAutofit fontScale="25000" lnSpcReduction="20000"/>
          </a:bodyPr>
          <a:lstStyle/>
          <a:p>
            <a:endParaRPr lang="fr-FR" sz="800" dirty="0"/>
          </a:p>
        </p:txBody>
      </p:sp>
      <p:pic>
        <p:nvPicPr>
          <p:cNvPr id="7" name="Espace réservé du contenu 6" descr="DSCN0790.JPG"/>
          <p:cNvPicPr>
            <a:picLocks noGrp="1" noChangeAspect="1"/>
          </p:cNvPicPr>
          <p:nvPr>
            <p:ph sz="half" idx="2"/>
          </p:nvPr>
        </p:nvPicPr>
        <p:blipFill>
          <a:blip r:embed="rId3" cstate="email"/>
          <a:stretch>
            <a:fillRect/>
          </a:stretch>
        </p:blipFill>
        <p:spPr>
          <a:xfrm>
            <a:off x="457200" y="2635448"/>
            <a:ext cx="4040188" cy="3030141"/>
          </a:xfrm>
        </p:spPr>
      </p:pic>
      <p:sp>
        <p:nvSpPr>
          <p:cNvPr id="5" name="Espace réservé du texte 4"/>
          <p:cNvSpPr>
            <a:spLocks noGrp="1"/>
          </p:cNvSpPr>
          <p:nvPr>
            <p:ph type="body" sz="quarter" idx="3"/>
          </p:nvPr>
        </p:nvSpPr>
        <p:spPr/>
        <p:txBody>
          <a:bodyPr/>
          <a:lstStyle/>
          <a:p>
            <a:endParaRPr lang="fr-FR" dirty="0"/>
          </a:p>
        </p:txBody>
      </p:sp>
      <p:pic>
        <p:nvPicPr>
          <p:cNvPr id="12" name="Espace réservé du contenu 11" descr="DSCN1154.JPG"/>
          <p:cNvPicPr>
            <a:picLocks noGrp="1" noChangeAspect="1"/>
          </p:cNvPicPr>
          <p:nvPr>
            <p:ph sz="quarter" idx="4"/>
          </p:nvPr>
        </p:nvPicPr>
        <p:blipFill>
          <a:blip r:embed="rId4" cstate="email"/>
          <a:stretch>
            <a:fillRect/>
          </a:stretch>
        </p:blipFill>
        <p:spPr>
          <a:xfrm>
            <a:off x="4716016" y="3645024"/>
            <a:ext cx="4041775" cy="3031331"/>
          </a:xfrm>
        </p:spPr>
      </p:pic>
      <p:pic>
        <p:nvPicPr>
          <p:cNvPr id="13" name="Espace réservé du contenu 9" descr="SAM_0772.JPG"/>
          <p:cNvPicPr>
            <a:picLocks noGrp="1" noChangeAspect="1"/>
          </p:cNvPicPr>
          <p:nvPr>
            <p:ph sz="quarter" idx="4"/>
          </p:nvPr>
        </p:nvPicPr>
        <p:blipFill>
          <a:blip r:embed="rId5" cstate="email"/>
          <a:stretch>
            <a:fillRect/>
          </a:stretch>
        </p:blipFill>
        <p:spPr>
          <a:xfrm>
            <a:off x="4716016" y="476672"/>
            <a:ext cx="4041775" cy="3031331"/>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b="1" dirty="0" smtClean="0"/>
              <a:t>Pour chaque matière active</a:t>
            </a:r>
            <a:endParaRPr lang="fr-FR" sz="2800" b="1" dirty="0"/>
          </a:p>
        </p:txBody>
      </p:sp>
      <p:sp>
        <p:nvSpPr>
          <p:cNvPr id="3" name="Espace réservé du contenu 2"/>
          <p:cNvSpPr>
            <a:spLocks noGrp="1"/>
          </p:cNvSpPr>
          <p:nvPr>
            <p:ph sz="half" idx="1"/>
          </p:nvPr>
        </p:nvSpPr>
        <p:spPr/>
        <p:txBody>
          <a:bodyPr>
            <a:normAutofit/>
          </a:bodyPr>
          <a:lstStyle/>
          <a:p>
            <a:r>
              <a:rPr lang="fr-FR" sz="2400" dirty="0" smtClean="0"/>
              <a:t>Des fiches conseils pour remplacer ou compléter les étiquettes.</a:t>
            </a:r>
          </a:p>
          <a:p>
            <a:r>
              <a:rPr lang="fr-FR" sz="2400" dirty="0" smtClean="0"/>
              <a:t>Pour utiliser la dose il suffit de mesurer la surface à traiter et se reporter aux tableaux données dans la fiche.</a:t>
            </a:r>
          </a:p>
          <a:p>
            <a:r>
              <a:rPr lang="fr-FR" sz="2400" dirty="0" smtClean="0"/>
              <a:t>Les normes à respecter sont fournis par culture ou ravageurs.</a:t>
            </a:r>
          </a:p>
          <a:p>
            <a:endParaRPr lang="fr-FR" sz="2400" dirty="0" smtClean="0"/>
          </a:p>
          <a:p>
            <a:endParaRPr lang="fr-FR" sz="2400" dirty="0"/>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5004048" y="404664"/>
            <a:ext cx="3888000" cy="5782656"/>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210146"/>
          </a:xfrm>
        </p:spPr>
        <p:txBody>
          <a:bodyPr>
            <a:normAutofit/>
          </a:bodyPr>
          <a:lstStyle/>
          <a:p>
            <a:pPr algn="l"/>
            <a:r>
              <a:rPr lang="fr-FR" sz="2400" dirty="0" smtClean="0"/>
              <a:t>Pour chaque produit, lorsque les conseils des fabricants ne semblent pas assez crédibles, les fiches proposent des délais avant récolte choisis en fonction des directives disponibles.</a:t>
            </a:r>
            <a:endParaRPr lang="fr-FR" sz="2400" dirty="0"/>
          </a:p>
        </p:txBody>
      </p:sp>
      <p:sp>
        <p:nvSpPr>
          <p:cNvPr id="3" name="Espace réservé du contenu 2"/>
          <p:cNvSpPr>
            <a:spLocks noGrp="1"/>
          </p:cNvSpPr>
          <p:nvPr>
            <p:ph sz="half" idx="1"/>
          </p:nvPr>
        </p:nvSpPr>
        <p:spPr>
          <a:xfrm>
            <a:off x="457200" y="1600200"/>
            <a:ext cx="8219256" cy="1252735"/>
          </a:xfrm>
        </p:spPr>
        <p:txBody>
          <a:bodyPr>
            <a:normAutofit fontScale="92500"/>
          </a:bodyPr>
          <a:lstStyle/>
          <a:p>
            <a:pPr marL="0">
              <a:buNone/>
            </a:pPr>
            <a:r>
              <a:rPr lang="fr-FR" sz="2400" dirty="0" smtClean="0"/>
              <a:t>Dans le cas de la </a:t>
            </a:r>
            <a:r>
              <a:rPr lang="fr-FR" sz="2400" dirty="0" err="1" smtClean="0"/>
              <a:t>cyperméthrine</a:t>
            </a:r>
            <a:r>
              <a:rPr lang="fr-FR" sz="2400" dirty="0" smtClean="0"/>
              <a:t>, la FC donne des recommandations plus fiables que les étiquettes.</a:t>
            </a:r>
          </a:p>
          <a:p>
            <a:pPr>
              <a:buNone/>
            </a:pPr>
            <a:r>
              <a:rPr lang="fr-FR" sz="2400" dirty="0" smtClean="0"/>
              <a:t>Sites des agences spécialisées du Maroc et de France , guides du PIP</a:t>
            </a:r>
            <a:endParaRPr lang="fr-FR" sz="2400" dirty="0"/>
          </a:p>
        </p:txBody>
      </p:sp>
      <p:pic>
        <p:nvPicPr>
          <p:cNvPr id="2050" name="Picture 2"/>
          <p:cNvPicPr>
            <a:picLocks noGrp="1" noChangeAspect="1" noChangeArrowheads="1"/>
          </p:cNvPicPr>
          <p:nvPr>
            <p:ph sz="half" idx="2"/>
          </p:nvPr>
        </p:nvPicPr>
        <p:blipFill>
          <a:blip r:embed="rId3" cstate="email"/>
          <a:srcRect/>
          <a:stretch>
            <a:fillRect/>
          </a:stretch>
        </p:blipFill>
        <p:spPr bwMode="auto">
          <a:xfrm>
            <a:off x="755576" y="3140968"/>
            <a:ext cx="7638098" cy="339471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850106"/>
          </a:xfrm>
        </p:spPr>
        <p:txBody>
          <a:bodyPr>
            <a:normAutofit/>
          </a:bodyPr>
          <a:lstStyle/>
          <a:p>
            <a:r>
              <a:rPr lang="fr-FR" sz="2400" b="1" dirty="0" smtClean="0"/>
              <a:t>Des tableaux pour connaître le dose à utiliser</a:t>
            </a:r>
            <a:endParaRPr lang="fr-FR" sz="2400" b="1"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457200" y="2067558"/>
            <a:ext cx="8229600" cy="3591247"/>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19050">
            <a:solidFill>
              <a:schemeClr val="accent2">
                <a:lumMod val="50000"/>
              </a:schemeClr>
            </a:solidFill>
          </a:ln>
        </p:spPr>
        <p:txBody>
          <a:bodyPr>
            <a:normAutofit/>
          </a:bodyPr>
          <a:lstStyle/>
          <a:p>
            <a:r>
              <a:rPr lang="fr-FR" sz="2800" b="1" dirty="0" smtClean="0"/>
              <a:t>Des conseils à partir des guides phytosanitaires des pays ACP (PIP), du Maroc et de France</a:t>
            </a:r>
            <a:endParaRPr lang="fr-FR" sz="2800" b="1" dirty="0"/>
          </a:p>
        </p:txBody>
      </p:sp>
      <p:pic>
        <p:nvPicPr>
          <p:cNvPr id="7170" name="Picture 2"/>
          <p:cNvPicPr>
            <a:picLocks noGrp="1" noChangeAspect="1" noChangeArrowheads="1"/>
          </p:cNvPicPr>
          <p:nvPr>
            <p:ph idx="1"/>
          </p:nvPr>
        </p:nvPicPr>
        <p:blipFill>
          <a:blip r:embed="rId3" cstate="email"/>
          <a:srcRect/>
          <a:stretch>
            <a:fillRect/>
          </a:stretch>
        </p:blipFill>
        <p:spPr bwMode="auto">
          <a:xfrm>
            <a:off x="457200" y="1722180"/>
            <a:ext cx="8229600" cy="428200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86210"/>
          </a:xfrm>
        </p:spPr>
        <p:txBody>
          <a:bodyPr>
            <a:noAutofit/>
          </a:bodyPr>
          <a:lstStyle/>
          <a:p>
            <a:pPr algn="l"/>
            <a:r>
              <a:rPr lang="fr-FR" sz="2400" dirty="0" smtClean="0"/>
              <a:t>Le </a:t>
            </a:r>
            <a:r>
              <a:rPr lang="fr-FR" sz="2400" b="1" dirty="0" smtClean="0"/>
              <a:t>délai de rentrée </a:t>
            </a:r>
            <a:r>
              <a:rPr lang="fr-FR" sz="2400" dirty="0" smtClean="0"/>
              <a:t>: il s’agit de la durée pendant laquelle il est interdit aux personnes de pénétrer dans la parcelle où a été appliqué un produit par pulvérisation ou poudrage. </a:t>
            </a:r>
            <a:endParaRPr lang="fr-FR" sz="2400" dirty="0"/>
          </a:p>
        </p:txBody>
      </p:sp>
      <p:pic>
        <p:nvPicPr>
          <p:cNvPr id="8194" name="Picture 2"/>
          <p:cNvPicPr>
            <a:picLocks noGrp="1" noChangeAspect="1" noChangeArrowheads="1"/>
          </p:cNvPicPr>
          <p:nvPr>
            <p:ph idx="1"/>
          </p:nvPr>
        </p:nvPicPr>
        <p:blipFill>
          <a:blip r:embed="rId3" cstate="email"/>
          <a:srcRect/>
          <a:stretch>
            <a:fillRect/>
          </a:stretch>
        </p:blipFill>
        <p:spPr bwMode="auto">
          <a:xfrm>
            <a:off x="457200" y="2670288"/>
            <a:ext cx="8229600" cy="3135086"/>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476672"/>
            <a:ext cx="8229600" cy="940966"/>
          </a:xfrm>
          <a:ln w="19050">
            <a:solidFill>
              <a:srgbClr val="7030A0"/>
            </a:solidFill>
          </a:ln>
        </p:spPr>
        <p:txBody>
          <a:bodyPr>
            <a:normAutofit/>
          </a:bodyPr>
          <a:lstStyle/>
          <a:p>
            <a:r>
              <a:rPr lang="fr-FR" sz="2800" b="1" dirty="0" smtClean="0"/>
              <a:t>Un conseiller doit être formé et se former</a:t>
            </a:r>
            <a:endParaRPr lang="fr-FR" sz="2800" b="1" dirty="0"/>
          </a:p>
        </p:txBody>
      </p:sp>
      <p:sp>
        <p:nvSpPr>
          <p:cNvPr id="6" name="Espace réservé du contenu 5"/>
          <p:cNvSpPr>
            <a:spLocks noGrp="1"/>
          </p:cNvSpPr>
          <p:nvPr>
            <p:ph idx="1"/>
          </p:nvPr>
        </p:nvSpPr>
        <p:spPr>
          <a:xfrm>
            <a:off x="457200" y="1988840"/>
            <a:ext cx="8229600" cy="4137323"/>
          </a:xfrm>
        </p:spPr>
        <p:txBody>
          <a:bodyPr>
            <a:normAutofit/>
          </a:bodyPr>
          <a:lstStyle/>
          <a:p>
            <a:r>
              <a:rPr lang="fr-FR" sz="2800" dirty="0" smtClean="0"/>
              <a:t>C’est compliqué… c’est vrai.</a:t>
            </a:r>
          </a:p>
          <a:p>
            <a:r>
              <a:rPr lang="fr-FR" sz="2800" dirty="0" smtClean="0"/>
              <a:t>Mais l’utilisation intelligente et intégrée des pesticides (bio ou chimiques) demandent de nombreuses connaissances.</a:t>
            </a:r>
          </a:p>
          <a:p>
            <a:r>
              <a:rPr lang="fr-FR" sz="2800" dirty="0" smtClean="0"/>
              <a:t>Il faut les acquérir et les transmettre.</a:t>
            </a:r>
            <a:endParaRPr lang="fr-FR"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Les décisions prises conjointement par la DGPV, l’INRAN et le RECA</a:t>
            </a:r>
            <a:endParaRPr lang="fr-FR" sz="2800" b="1" dirty="0"/>
          </a:p>
        </p:txBody>
      </p:sp>
      <p:sp>
        <p:nvSpPr>
          <p:cNvPr id="3" name="Espace réservé du contenu 2"/>
          <p:cNvSpPr>
            <a:spLocks noGrp="1"/>
          </p:cNvSpPr>
          <p:nvPr>
            <p:ph idx="1"/>
          </p:nvPr>
        </p:nvSpPr>
        <p:spPr>
          <a:xfrm>
            <a:off x="457200" y="1772816"/>
            <a:ext cx="8229600" cy="4353347"/>
          </a:xfrm>
        </p:spPr>
        <p:txBody>
          <a:bodyPr>
            <a:normAutofit/>
          </a:bodyPr>
          <a:lstStyle/>
          <a:p>
            <a:r>
              <a:rPr lang="fr-FR" sz="2400" dirty="0" smtClean="0"/>
              <a:t>Poursuivre l’information sur le paraquat (interdit).</a:t>
            </a:r>
          </a:p>
          <a:p>
            <a:r>
              <a:rPr lang="fr-FR" sz="2400" dirty="0" smtClean="0"/>
              <a:t>Commencer une campagne pour diminuer ou supprimer l’utilisation du DDVP ou </a:t>
            </a:r>
            <a:r>
              <a:rPr lang="fr-FR" sz="2400" dirty="0" err="1" smtClean="0"/>
              <a:t>dichlorvos</a:t>
            </a:r>
            <a:r>
              <a:rPr lang="fr-FR" sz="2400" dirty="0" smtClean="0"/>
              <a:t>, trop toxique et trop utilisé au Niger.</a:t>
            </a:r>
          </a:p>
          <a:p>
            <a:r>
              <a:rPr lang="fr-FR" sz="2400" dirty="0" smtClean="0"/>
              <a:t>Proposer des produits  de substitution dans le cadre d’une lutte plus intégrée.</a:t>
            </a:r>
          </a:p>
          <a:p>
            <a:r>
              <a:rPr lang="fr-FR" sz="2400" dirty="0" smtClean="0"/>
              <a:t>Informer sur les produits à éviter pour chaque matière active, réaliser une liste des produits à éviter car vendu avec des étiquettes non conformes.</a:t>
            </a:r>
            <a:endParaRPr lang="fr-FR"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fr-FR" sz="2800" b="1" dirty="0" smtClean="0"/>
              <a:t>Sans pesticides chimiques, les biopesticides</a:t>
            </a:r>
            <a:endParaRPr lang="fr-FR" sz="2800" dirty="0"/>
          </a:p>
        </p:txBody>
      </p:sp>
      <p:sp>
        <p:nvSpPr>
          <p:cNvPr id="3" name="Espace réservé du contenu 2"/>
          <p:cNvSpPr>
            <a:spLocks noGrp="1"/>
          </p:cNvSpPr>
          <p:nvPr>
            <p:ph idx="1"/>
          </p:nvPr>
        </p:nvSpPr>
        <p:spPr>
          <a:xfrm>
            <a:off x="457200" y="2132856"/>
            <a:ext cx="8229600" cy="3993307"/>
          </a:xfrm>
        </p:spPr>
        <p:txBody>
          <a:bodyPr>
            <a:normAutofit/>
          </a:bodyPr>
          <a:lstStyle/>
          <a:p>
            <a:pPr>
              <a:buNone/>
            </a:pPr>
            <a:r>
              <a:rPr lang="fr-FR" sz="2400" dirty="0" smtClean="0"/>
              <a:t>Définition d’un biopesticide </a:t>
            </a:r>
          </a:p>
          <a:p>
            <a:pPr>
              <a:buNone/>
            </a:pPr>
            <a:endParaRPr lang="fr-FR" sz="2400" dirty="0" smtClean="0"/>
          </a:p>
          <a:p>
            <a:r>
              <a:rPr lang="fr-FR" sz="2400" dirty="0" smtClean="0"/>
              <a:t>Un biopesticide est tout pesticide dérivé des matériaux naturels comme les bactéries, les plantes, les animaux et certains minéraux (</a:t>
            </a:r>
            <a:r>
              <a:rPr lang="fr-FR" sz="2400" i="1" dirty="0" smtClean="0"/>
              <a:t>définition du Règlement portant harmonisation des règles régissant l’homologation des pesticides dans l’espace CEDEAO - 2008). </a:t>
            </a:r>
            <a:endParaRPr lang="fr-FR"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1570186"/>
          </a:xfrm>
        </p:spPr>
        <p:txBody>
          <a:bodyPr>
            <a:normAutofit/>
          </a:bodyPr>
          <a:lstStyle/>
          <a:p>
            <a:pPr algn="l"/>
            <a:r>
              <a:rPr lang="fr-FR" sz="2800" dirty="0" smtClean="0"/>
              <a:t>Le </a:t>
            </a:r>
            <a:r>
              <a:rPr lang="fr-FR" sz="2800" dirty="0" err="1" smtClean="0"/>
              <a:t>diditi</a:t>
            </a:r>
            <a:r>
              <a:rPr lang="fr-FR" sz="2800" dirty="0" smtClean="0"/>
              <a:t> des producteurs et vendeurs n’est pas du DDT. Rassurant ? Oui mais… c’est quand même un pesticide très toxique.</a:t>
            </a:r>
            <a:endParaRPr lang="fr-FR" sz="2800" dirty="0"/>
          </a:p>
        </p:txBody>
      </p:sp>
      <p:pic>
        <p:nvPicPr>
          <p:cNvPr id="2050" name="Picture 2"/>
          <p:cNvPicPr>
            <a:picLocks noGrp="1" noChangeAspect="1" noChangeArrowheads="1"/>
          </p:cNvPicPr>
          <p:nvPr>
            <p:ph idx="1"/>
          </p:nvPr>
        </p:nvPicPr>
        <p:blipFill>
          <a:blip r:embed="rId3" cstate="email"/>
          <a:srcRect/>
          <a:stretch>
            <a:fillRect/>
          </a:stretch>
        </p:blipFill>
        <p:spPr bwMode="auto">
          <a:xfrm>
            <a:off x="467544" y="2348880"/>
            <a:ext cx="8229600" cy="3643143"/>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style>
          <a:lnRef idx="2">
            <a:schemeClr val="accent2"/>
          </a:lnRef>
          <a:fillRef idx="1">
            <a:schemeClr val="lt1"/>
          </a:fillRef>
          <a:effectRef idx="0">
            <a:schemeClr val="accent2"/>
          </a:effectRef>
          <a:fontRef idx="minor">
            <a:schemeClr val="dk1"/>
          </a:fontRef>
        </p:style>
        <p:txBody>
          <a:bodyPr>
            <a:normAutofit/>
          </a:bodyPr>
          <a:lstStyle/>
          <a:p>
            <a:r>
              <a:rPr lang="fr-FR" sz="2800" b="1" dirty="0" smtClean="0"/>
              <a:t>Sans pesticides chimiques, les biopesticides</a:t>
            </a:r>
            <a:endParaRPr lang="fr-FR" sz="2800" b="1" dirty="0"/>
          </a:p>
        </p:txBody>
      </p:sp>
      <p:sp>
        <p:nvSpPr>
          <p:cNvPr id="4" name="Espace réservé du contenu 3"/>
          <p:cNvSpPr>
            <a:spLocks noGrp="1"/>
          </p:cNvSpPr>
          <p:nvPr>
            <p:ph sz="half" idx="1"/>
          </p:nvPr>
        </p:nvSpPr>
        <p:spPr>
          <a:xfrm>
            <a:off x="457200" y="1600200"/>
            <a:ext cx="3682752" cy="5069160"/>
          </a:xfrm>
        </p:spPr>
        <p:txBody>
          <a:bodyPr>
            <a:normAutofit lnSpcReduction="10000"/>
          </a:bodyPr>
          <a:lstStyle/>
          <a:p>
            <a:r>
              <a:rPr lang="fr-FR" sz="2400" dirty="0" smtClean="0"/>
              <a:t>Le document principal qui fait 80% des formations (Projet Intrants)</a:t>
            </a:r>
          </a:p>
          <a:p>
            <a:r>
              <a:rPr lang="fr-FR" sz="2400" dirty="0" smtClean="0"/>
              <a:t>15 ans de formations mais des résultats très faibles (utilisation, développement)</a:t>
            </a:r>
          </a:p>
          <a:p>
            <a:endParaRPr lang="fr-FR" sz="2400" dirty="0" smtClean="0"/>
          </a:p>
          <a:p>
            <a:r>
              <a:rPr lang="fr-FR" sz="2400" dirty="0" smtClean="0"/>
              <a:t>Comprendre pourquoi ? Avoir l’avis des acteurs, donc aller voir…</a:t>
            </a:r>
          </a:p>
          <a:p>
            <a:r>
              <a:rPr lang="fr-FR" sz="2400" dirty="0" smtClean="0"/>
              <a:t>Les autres fiches …</a:t>
            </a:r>
            <a:endParaRPr lang="fr-FR" sz="2400" dirty="0"/>
          </a:p>
        </p:txBody>
      </p:sp>
      <p:pic>
        <p:nvPicPr>
          <p:cNvPr id="1026" name="Picture 2"/>
          <p:cNvPicPr>
            <a:picLocks noGrp="1" noChangeAspect="1" noChangeArrowheads="1"/>
          </p:cNvPicPr>
          <p:nvPr>
            <p:ph sz="half" idx="2"/>
          </p:nvPr>
        </p:nvPicPr>
        <p:blipFill>
          <a:blip r:embed="rId3" cstate="print">
            <a:lum contrast="20000"/>
          </a:blip>
          <a:srcRect/>
          <a:stretch>
            <a:fillRect/>
          </a:stretch>
        </p:blipFill>
        <p:spPr bwMode="auto">
          <a:xfrm>
            <a:off x="3851920" y="1484784"/>
            <a:ext cx="5148000" cy="329702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57200" y="274638"/>
            <a:ext cx="8229600" cy="778098"/>
          </a:xfrm>
        </p:spPr>
        <p:style>
          <a:lnRef idx="2">
            <a:schemeClr val="accent1"/>
          </a:lnRef>
          <a:fillRef idx="1">
            <a:schemeClr val="lt1"/>
          </a:fillRef>
          <a:effectRef idx="0">
            <a:schemeClr val="accent1"/>
          </a:effectRef>
          <a:fontRef idx="minor">
            <a:schemeClr val="dk1"/>
          </a:fontRef>
        </p:style>
        <p:txBody>
          <a:bodyPr>
            <a:normAutofit/>
          </a:bodyPr>
          <a:lstStyle/>
          <a:p>
            <a:r>
              <a:rPr lang="fr-FR" sz="2800" b="1" dirty="0" smtClean="0"/>
              <a:t>Comment les producteurs font leurs choix ?</a:t>
            </a:r>
            <a:endParaRPr lang="fr-FR" sz="2800" dirty="0"/>
          </a:p>
        </p:txBody>
      </p:sp>
      <p:sp>
        <p:nvSpPr>
          <p:cNvPr id="8" name="Espace réservé du contenu 7"/>
          <p:cNvSpPr>
            <a:spLocks noGrp="1"/>
          </p:cNvSpPr>
          <p:nvPr>
            <p:ph sz="half" idx="1"/>
          </p:nvPr>
        </p:nvSpPr>
        <p:spPr/>
        <p:txBody>
          <a:bodyPr>
            <a:normAutofit fontScale="92500"/>
          </a:bodyPr>
          <a:lstStyle/>
          <a:p>
            <a:r>
              <a:rPr lang="fr-FR" sz="2400" dirty="0" smtClean="0"/>
              <a:t>Important à savoir</a:t>
            </a:r>
            <a:endParaRPr lang="fr-FR" sz="2400" dirty="0"/>
          </a:p>
        </p:txBody>
      </p:sp>
      <p:sp>
        <p:nvSpPr>
          <p:cNvPr id="9" name="Espace réservé du contenu 8"/>
          <p:cNvSpPr>
            <a:spLocks noGrp="1"/>
          </p:cNvSpPr>
          <p:nvPr>
            <p:ph sz="half" idx="2"/>
          </p:nvPr>
        </p:nvSpPr>
        <p:spPr>
          <a:xfrm>
            <a:off x="3779912" y="1340768"/>
            <a:ext cx="4906888" cy="5256584"/>
          </a:xfrm>
        </p:spPr>
        <p:txBody>
          <a:bodyPr>
            <a:normAutofit fontScale="92500"/>
          </a:bodyPr>
          <a:lstStyle/>
          <a:p>
            <a:pPr lvl="0"/>
            <a:r>
              <a:rPr lang="fr-FR" sz="2400" dirty="0" smtClean="0"/>
              <a:t>en fonction du prix et des moyens dont dispose le producteur ;</a:t>
            </a:r>
          </a:p>
          <a:p>
            <a:pPr lvl="0"/>
            <a:r>
              <a:rPr lang="fr-FR" sz="2400" dirty="0" smtClean="0"/>
              <a:t>par le bouche à oreilles ou si le voisin a constaté son efficacité ;</a:t>
            </a:r>
          </a:p>
          <a:p>
            <a:pPr lvl="0"/>
            <a:r>
              <a:rPr lang="fr-FR" sz="2400" dirty="0" smtClean="0"/>
              <a:t>on demande au vendeur ;</a:t>
            </a:r>
          </a:p>
          <a:p>
            <a:pPr lvl="0"/>
            <a:r>
              <a:rPr lang="fr-FR" sz="2400" dirty="0" smtClean="0"/>
              <a:t>on achète un produit et si cela ne fonctionne pas on prend un autre la prochaine fois ;</a:t>
            </a:r>
          </a:p>
          <a:p>
            <a:pPr lvl="0"/>
            <a:r>
              <a:rPr lang="fr-FR" sz="2400" dirty="0" smtClean="0"/>
              <a:t>on regarde les photos sur l’étiquette pour voir si le ravageur qui nous gène est dessus ou s’il est représenté 3 ou 4 cultures que nous faisons ;</a:t>
            </a:r>
          </a:p>
          <a:p>
            <a:pPr lvl="0"/>
            <a:r>
              <a:rPr lang="fr-FR" sz="2400" dirty="0" smtClean="0"/>
              <a:t>les produits qui ont une forte odeur ;</a:t>
            </a:r>
          </a:p>
          <a:p>
            <a:pPr lvl="0"/>
            <a:r>
              <a:rPr lang="fr-FR" sz="2400" dirty="0" smtClean="0"/>
              <a:t>on les essaye tous …</a:t>
            </a:r>
          </a:p>
          <a:p>
            <a:endParaRPr lang="fr-FR"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contenu 3"/>
          <p:cNvSpPr>
            <a:spLocks noGrp="1"/>
          </p:cNvSpPr>
          <p:nvPr>
            <p:ph sz="half" idx="2"/>
          </p:nvPr>
        </p:nvSpPr>
        <p:spPr>
          <a:xfrm>
            <a:off x="467544" y="2492895"/>
            <a:ext cx="8219256" cy="1368153"/>
          </a:xfrm>
        </p:spPr>
        <p:txBody>
          <a:bodyPr/>
          <a:lstStyle/>
          <a:p>
            <a:endParaRPr lang="fr-FR" dirty="0"/>
          </a:p>
        </p:txBody>
      </p:sp>
      <p:pic>
        <p:nvPicPr>
          <p:cNvPr id="2050" name="Picture 2"/>
          <p:cNvPicPr>
            <a:picLocks noChangeAspect="1" noChangeArrowheads="1"/>
          </p:cNvPicPr>
          <p:nvPr/>
        </p:nvPicPr>
        <p:blipFill>
          <a:blip r:embed="rId3" cstate="print"/>
          <a:srcRect/>
          <a:stretch>
            <a:fillRect/>
          </a:stretch>
        </p:blipFill>
        <p:spPr bwMode="auto">
          <a:xfrm>
            <a:off x="467544" y="476672"/>
            <a:ext cx="8280000" cy="1829666"/>
          </a:xfrm>
          <a:prstGeom prst="rect">
            <a:avLst/>
          </a:prstGeom>
          <a:noFill/>
          <a:ln w="9525">
            <a:noFill/>
            <a:miter lim="800000"/>
            <a:headEnd/>
            <a:tailEnd/>
          </a:ln>
        </p:spPr>
      </p:pic>
      <p:pic>
        <p:nvPicPr>
          <p:cNvPr id="2051" name="Picture 3"/>
          <p:cNvPicPr>
            <a:picLocks noGrp="1" noChangeAspect="1" noChangeArrowheads="1"/>
          </p:cNvPicPr>
          <p:nvPr>
            <p:ph sz="half" idx="1"/>
          </p:nvPr>
        </p:nvPicPr>
        <p:blipFill>
          <a:blip r:embed="rId4" cstate="print"/>
          <a:srcRect/>
          <a:stretch>
            <a:fillRect/>
          </a:stretch>
        </p:blipFill>
        <p:spPr bwMode="auto">
          <a:xfrm>
            <a:off x="2339752" y="3284984"/>
            <a:ext cx="4458284" cy="1833563"/>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19050">
            <a:solidFill>
              <a:srgbClr val="FFC000"/>
            </a:solidFill>
          </a:ln>
        </p:spPr>
        <p:txBody>
          <a:bodyPr>
            <a:normAutofit/>
          </a:bodyPr>
          <a:lstStyle/>
          <a:p>
            <a:r>
              <a:rPr lang="fr-FR" sz="2800" b="1" dirty="0" smtClean="0"/>
              <a:t>Des doses différentes de poudre de neem en fonction des documents</a:t>
            </a:r>
            <a:endParaRPr lang="fr-FR" sz="2800" b="1" dirty="0"/>
          </a:p>
        </p:txBody>
      </p:sp>
      <p:sp>
        <p:nvSpPr>
          <p:cNvPr id="3" name="Espace réservé du contenu 2"/>
          <p:cNvSpPr>
            <a:spLocks noGrp="1"/>
          </p:cNvSpPr>
          <p:nvPr>
            <p:ph sz="half" idx="1"/>
          </p:nvPr>
        </p:nvSpPr>
        <p:spPr/>
        <p:txBody>
          <a:bodyPr>
            <a:normAutofit lnSpcReduction="10000"/>
          </a:bodyPr>
          <a:lstStyle/>
          <a:p>
            <a:r>
              <a:rPr lang="fr-FR" dirty="0" smtClean="0"/>
              <a:t>500 grammes de graines  dans un cas et 500 grammes d’amandes dans l’autre</a:t>
            </a:r>
          </a:p>
          <a:p>
            <a:endParaRPr lang="fr-FR" dirty="0" smtClean="0"/>
          </a:p>
          <a:p>
            <a:r>
              <a:rPr lang="fr-FR" dirty="0" smtClean="0"/>
              <a:t>500 g de graines sonnent 225 g d’amandes…</a:t>
            </a:r>
          </a:p>
          <a:p>
            <a:endParaRPr lang="fr-FR" dirty="0"/>
          </a:p>
        </p:txBody>
      </p:sp>
      <p:sp>
        <p:nvSpPr>
          <p:cNvPr id="4" name="Espace réservé du contenu 3"/>
          <p:cNvSpPr>
            <a:spLocks noGrp="1"/>
          </p:cNvSpPr>
          <p:nvPr>
            <p:ph sz="half" idx="2"/>
          </p:nvPr>
        </p:nvSpPr>
        <p:spPr/>
        <p:txBody>
          <a:bodyPr>
            <a:normAutofit lnSpcReduction="10000"/>
          </a:bodyPr>
          <a:lstStyle/>
          <a:p>
            <a:r>
              <a:rPr lang="fr-FR" dirty="0" smtClean="0"/>
              <a:t>Une reprise de la fiche technique pour l’utilisation de la poudre de neem.</a:t>
            </a:r>
          </a:p>
          <a:p>
            <a:endParaRPr lang="fr-FR" dirty="0" smtClean="0"/>
          </a:p>
          <a:p>
            <a:r>
              <a:rPr lang="fr-FR" dirty="0" smtClean="0"/>
              <a:t>Vision du film sur la préparation de solution aqueuse à base de graines de neem, feuille de neem, piment et ail.</a:t>
            </a:r>
            <a:endParaRPr lang="fr-F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3" cstate="print"/>
          <a:srcRect/>
          <a:stretch>
            <a:fillRect/>
          </a:stretch>
        </p:blipFill>
        <p:spPr bwMode="auto">
          <a:xfrm>
            <a:off x="457200" y="2098587"/>
            <a:ext cx="8229600" cy="352918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sz="2800" dirty="0"/>
          </a:p>
        </p:txBody>
      </p:sp>
      <p:pic>
        <p:nvPicPr>
          <p:cNvPr id="4098" name="Picture 2"/>
          <p:cNvPicPr>
            <a:picLocks noGrp="1" noChangeAspect="1" noChangeArrowheads="1"/>
          </p:cNvPicPr>
          <p:nvPr>
            <p:ph sz="half" idx="2"/>
          </p:nvPr>
        </p:nvPicPr>
        <p:blipFill>
          <a:blip r:embed="rId3" cstate="print"/>
          <a:srcRect/>
          <a:stretch>
            <a:fillRect/>
          </a:stretch>
        </p:blipFill>
        <p:spPr bwMode="auto">
          <a:xfrm>
            <a:off x="932653" y="1557338"/>
            <a:ext cx="7285045" cy="2303462"/>
          </a:xfrm>
          <a:prstGeom prst="rect">
            <a:avLst/>
          </a:prstGeom>
          <a:noFill/>
          <a:ln w="9525">
            <a:noFill/>
            <a:miter lim="800000"/>
            <a:headEnd/>
            <a:tailEnd/>
          </a:ln>
        </p:spPr>
      </p:pic>
      <p:pic>
        <p:nvPicPr>
          <p:cNvPr id="4099" name="Picture 3"/>
          <p:cNvPicPr>
            <a:picLocks noGrp="1" noChangeAspect="1" noChangeArrowheads="1"/>
          </p:cNvPicPr>
          <p:nvPr>
            <p:ph sz="half" idx="1"/>
          </p:nvPr>
        </p:nvPicPr>
        <p:blipFill>
          <a:blip r:embed="rId4" cstate="print"/>
          <a:srcRect/>
          <a:stretch>
            <a:fillRect/>
          </a:stretch>
        </p:blipFill>
        <p:spPr bwMode="auto">
          <a:xfrm>
            <a:off x="461217" y="4149725"/>
            <a:ext cx="8210453" cy="1976438"/>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half" idx="1"/>
          </p:nvPr>
        </p:nvSpPr>
        <p:spPr>
          <a:xfrm>
            <a:off x="457200" y="3861048"/>
            <a:ext cx="4038600" cy="2592288"/>
          </a:xfrm>
        </p:spPr>
        <p:txBody>
          <a:bodyPr>
            <a:normAutofit fontScale="92500"/>
          </a:bodyPr>
          <a:lstStyle/>
          <a:p>
            <a:pPr marL="0" indent="0">
              <a:buNone/>
            </a:pPr>
            <a:r>
              <a:rPr lang="fr-FR" sz="2400" dirty="0" smtClean="0"/>
              <a:t>Un jardin de la diversité : pas de monoculture, les plantes sont mélangées (piment, tomate, aubergine, papayer, moringa, pois d’</a:t>
            </a:r>
            <a:r>
              <a:rPr lang="fr-FR" sz="2400" dirty="0" err="1" smtClean="0"/>
              <a:t>angole</a:t>
            </a:r>
            <a:r>
              <a:rPr lang="fr-FR" sz="2400" dirty="0" smtClean="0"/>
              <a:t> sur les bords. Le jardin sert à nourrir la famille et à vendre au marché. </a:t>
            </a:r>
            <a:endParaRPr lang="fr-FR" sz="2400" dirty="0"/>
          </a:p>
        </p:txBody>
      </p:sp>
      <p:sp>
        <p:nvSpPr>
          <p:cNvPr id="4" name="Espace réservé du contenu 3"/>
          <p:cNvSpPr>
            <a:spLocks noGrp="1"/>
          </p:cNvSpPr>
          <p:nvPr>
            <p:ph sz="half" idx="2"/>
          </p:nvPr>
        </p:nvSpPr>
        <p:spPr>
          <a:xfrm>
            <a:off x="4648200" y="4149080"/>
            <a:ext cx="4038600" cy="1977083"/>
          </a:xfrm>
        </p:spPr>
        <p:txBody>
          <a:bodyPr>
            <a:normAutofit fontScale="92500"/>
          </a:bodyPr>
          <a:lstStyle/>
          <a:p>
            <a:pPr marL="0" indent="0">
              <a:buNone/>
            </a:pPr>
            <a:r>
              <a:rPr lang="fr-FR" sz="2400" dirty="0" smtClean="0"/>
              <a:t>Les femmes sont dans leur jardin tous les jours, le enfants aussi.</a:t>
            </a:r>
            <a:endParaRPr lang="fr-FR" sz="2400" dirty="0"/>
          </a:p>
        </p:txBody>
      </p:sp>
      <p:pic>
        <p:nvPicPr>
          <p:cNvPr id="5122" name="Picture 2"/>
          <p:cNvPicPr>
            <a:picLocks noChangeAspect="1" noChangeArrowheads="1"/>
          </p:cNvPicPr>
          <p:nvPr/>
        </p:nvPicPr>
        <p:blipFill>
          <a:blip r:embed="rId3" cstate="print"/>
          <a:srcRect/>
          <a:stretch>
            <a:fillRect/>
          </a:stretch>
        </p:blipFill>
        <p:spPr bwMode="auto">
          <a:xfrm>
            <a:off x="395536" y="260648"/>
            <a:ext cx="8316000" cy="355264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style>
          <a:lnRef idx="2">
            <a:schemeClr val="accent2"/>
          </a:lnRef>
          <a:fillRef idx="1">
            <a:schemeClr val="lt1"/>
          </a:fillRef>
          <a:effectRef idx="0">
            <a:schemeClr val="accent2"/>
          </a:effectRef>
          <a:fontRef idx="minor">
            <a:schemeClr val="dk1"/>
          </a:fontRef>
        </p:style>
        <p:txBody>
          <a:bodyPr>
            <a:normAutofit/>
          </a:bodyPr>
          <a:lstStyle/>
          <a:p>
            <a:r>
              <a:rPr lang="fr-FR" sz="2800" b="1" dirty="0" smtClean="0"/>
              <a:t>Le premier conseil : utiliser des produits homologués</a:t>
            </a:r>
            <a:endParaRPr lang="fr-FR" sz="2800" b="1" dirty="0"/>
          </a:p>
        </p:txBody>
      </p:sp>
      <p:sp>
        <p:nvSpPr>
          <p:cNvPr id="5" name="Espace réservé du contenu 4"/>
          <p:cNvSpPr>
            <a:spLocks noGrp="1"/>
          </p:cNvSpPr>
          <p:nvPr>
            <p:ph idx="1"/>
          </p:nvPr>
        </p:nvSpPr>
        <p:spPr/>
        <p:txBody>
          <a:bodyPr>
            <a:normAutofit lnSpcReduction="10000"/>
          </a:bodyPr>
          <a:lstStyle/>
          <a:p>
            <a:r>
              <a:rPr lang="fr-FR" sz="2400" dirty="0" smtClean="0"/>
              <a:t>Le conseil de base reste </a:t>
            </a:r>
            <a:r>
              <a:rPr lang="fr-FR" sz="2400" b="1" dirty="0" smtClean="0"/>
              <a:t>d’acheter chaque fois que cela est possible des produits homologués par le Comité sahélien des pesticides. </a:t>
            </a:r>
          </a:p>
          <a:p>
            <a:r>
              <a:rPr lang="fr-FR" sz="2400" dirty="0" smtClean="0"/>
              <a:t>Un pesticide homologué est un produit dont la vente et l’utilisation ont été approuvées par les autorités nationales ou régionales compétentes après examen de données scientifiques complètes montrant que le produit contribue efficacement aux objectifs fixés et ne présente pas de risques inacceptables pour la santé humaine et animale ou pour l’environnement. </a:t>
            </a:r>
          </a:p>
          <a:p>
            <a:r>
              <a:rPr lang="fr-FR" sz="2400" dirty="0" smtClean="0"/>
              <a:t>Les structures d’appui conseil doivent se procurer et avoir avec elles la liste de produits homologués par le CSP. 	</a:t>
            </a:r>
          </a:p>
          <a:p>
            <a:endParaRPr lang="fr-F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sz="2400" dirty="0" smtClean="0"/>
              <a:t>Mais 90% (estimation) des produits présents sur le marché viennent des pays voisins, par ordre d’importance : Nigeria, Ghana, Bénin, Togo. La presque totalité de ces produits n’est pas homologuée par le Comité sahélien des pesticides. </a:t>
            </a:r>
          </a:p>
          <a:p>
            <a:endParaRPr lang="fr-FR" sz="2400" dirty="0" smtClean="0"/>
          </a:p>
          <a:p>
            <a:r>
              <a:rPr lang="fr-FR" sz="2400" dirty="0" smtClean="0"/>
              <a:t>Comme il n’est pas toujours possible de trouver des produits homologués par le CSP, les producteurs achètent les produits qu’ils trouvent dans leurs localités. Tous ne sont pas « bons », certains sont des tromperies, </a:t>
            </a:r>
            <a:r>
              <a:rPr lang="fr-FR" sz="2400" b="1" dirty="0" smtClean="0"/>
              <a:t>comment faire un tri et faire un choix prudent en attendant d’avoir des produits homologués CSP ?</a:t>
            </a:r>
            <a:endParaRPr lang="fr-F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Comme les producteurs des autres pays, ils devraient lire les étiquettes…</a:t>
            </a:r>
            <a:endParaRPr lang="fr-FR" sz="2800" b="1" dirty="0"/>
          </a:p>
        </p:txBody>
      </p:sp>
      <p:pic>
        <p:nvPicPr>
          <p:cNvPr id="4" name="Espace réservé du contenu 3" descr="Capture01.jpg"/>
          <p:cNvPicPr>
            <a:picLocks noGrp="1" noChangeAspect="1"/>
          </p:cNvPicPr>
          <p:nvPr>
            <p:ph idx="1"/>
          </p:nvPr>
        </p:nvPicPr>
        <p:blipFill>
          <a:blip r:embed="rId3" cstate="email"/>
          <a:stretch>
            <a:fillRect/>
          </a:stretch>
        </p:blipFill>
        <p:spPr>
          <a:xfrm>
            <a:off x="457200" y="2515490"/>
            <a:ext cx="8229600" cy="269538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789040"/>
            <a:ext cx="8496944" cy="2448272"/>
          </a:xfrm>
        </p:spPr>
        <p:txBody>
          <a:bodyPr>
            <a:normAutofit/>
          </a:bodyPr>
          <a:lstStyle/>
          <a:p>
            <a:pPr algn="l"/>
            <a:r>
              <a:rPr lang="fr-FR" sz="2400" dirty="0" smtClean="0"/>
              <a:t>Normalement, sur l’étiquette d’un produit, vous devez trouver les informations dont vous avez besoin pour l’utiliser (contre quels organismes, pour protéger quelles cultures, la dose à appliquer en fonction des ravageurs, le nombre de traitement…). </a:t>
            </a:r>
            <a:br>
              <a:rPr lang="fr-FR" sz="2400" dirty="0" smtClean="0"/>
            </a:br>
            <a:r>
              <a:rPr lang="fr-FR" sz="2400" dirty="0" smtClean="0"/>
              <a:t>Mais l’analyse des étiquettes des produits disponibles au Niger a montré que celles-ci étaient </a:t>
            </a:r>
            <a:r>
              <a:rPr lang="fr-FR" sz="2400" b="1" dirty="0" smtClean="0"/>
              <a:t>incomplètes ou mal rédigées</a:t>
            </a:r>
            <a:r>
              <a:rPr lang="fr-FR" sz="2400" dirty="0" smtClean="0"/>
              <a:t>. </a:t>
            </a:r>
            <a:endParaRPr lang="fr-FR" sz="2400"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0" y="332656"/>
            <a:ext cx="9108000" cy="314243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5025</TotalTime>
  <Words>2466</Words>
  <Application>Microsoft Office PowerPoint</Application>
  <PresentationFormat>Affichage à l'écran (4:3)</PresentationFormat>
  <Paragraphs>257</Paragraphs>
  <Slides>54</Slides>
  <Notes>54</Notes>
  <HiddenSlides>0</HiddenSlides>
  <MMClips>0</MMClips>
  <ScaleCrop>false</ScaleCrop>
  <HeadingPairs>
    <vt:vector size="4" baseType="variant">
      <vt:variant>
        <vt:lpstr>Thème</vt:lpstr>
      </vt:variant>
      <vt:variant>
        <vt:i4>1</vt:i4>
      </vt:variant>
      <vt:variant>
        <vt:lpstr>Titres des diapositives</vt:lpstr>
      </vt:variant>
      <vt:variant>
        <vt:i4>54</vt:i4>
      </vt:variant>
    </vt:vector>
  </HeadingPairs>
  <TitlesOfParts>
    <vt:vector size="55" baseType="lpstr">
      <vt:lpstr>Thème Office</vt:lpstr>
      <vt:lpstr>Animateur ou conseiller, comment aider les producteurs à choisir ?</vt:lpstr>
      <vt:lpstr>Les poudres</vt:lpstr>
      <vt:lpstr>Les poudres sont TRES utilisées</vt:lpstr>
      <vt:lpstr>Comment les producteurs font leurs choix ?</vt:lpstr>
      <vt:lpstr>Comment les producteurs font leurs choix ?</vt:lpstr>
      <vt:lpstr>Le premier conseil : utiliser des produits homologués</vt:lpstr>
      <vt:lpstr>Diapositive 7</vt:lpstr>
      <vt:lpstr>Comme les producteurs des autres pays, ils devraient lire les étiquettes…</vt:lpstr>
      <vt:lpstr>Normalement, sur l’étiquette d’un produit, vous devez trouver les informations dont vous avez besoin pour l’utiliser (contre quels organismes, pour protéger quelles cultures, la dose à appliquer en fonction des ravageurs, le nombre de traitement…).  Mais l’analyse des étiquettes des produits disponibles au Niger a montré que celles-ci étaient incomplètes ou mal rédigées. </vt:lpstr>
      <vt:lpstr>Pas facile d’utiliser une étiquette au Niger</vt:lpstr>
      <vt:lpstr>Diapositive 11</vt:lpstr>
      <vt:lpstr>Un exemple : le Délai Avant Récolte (DAR) pour une même matière active - DDVP</vt:lpstr>
      <vt:lpstr>Cypermethrine, quel DAR ?</vt:lpstr>
      <vt:lpstr>Cypermethrine, quelle dose ?</vt:lpstr>
      <vt:lpstr>Que doit-on trouver sur une étiquette ?</vt:lpstr>
      <vt:lpstr>Etiquette suite</vt:lpstr>
      <vt:lpstr>Etiquette suite</vt:lpstr>
      <vt:lpstr>Parmi les « meilleurs » cas à voir…</vt:lpstr>
      <vt:lpstr>Un produit présentant des garanties – Respect des normes pour les étiquettes</vt:lpstr>
      <vt:lpstr>Savoir lire les étiquettes pour sélectionner les produits qui respectent la réglementation  Faire un premier tri des matières actives : </vt:lpstr>
      <vt:lpstr>Savoir lire les étiquettes pour sélectionner les produits qui respectent la réglementation  Faire un premier tri des produits commerciaux : </vt:lpstr>
      <vt:lpstr>Rappel, une étiquette d’un produit homologué…</vt:lpstr>
      <vt:lpstr>Des produits homologués en Côte d’Ivoire, Bénin et Ghana</vt:lpstr>
      <vt:lpstr>Le Nigeria ? Des produits simplement autorisés</vt:lpstr>
      <vt:lpstr>Ni homologation, ni fabriquant, ni distributeur…</vt:lpstr>
      <vt:lpstr> Une tricherie manifeste : deux produits au nom très proche  </vt:lpstr>
      <vt:lpstr>Les vérifications peuvent se faire facilement…</vt:lpstr>
      <vt:lpstr>Diapositive 28</vt:lpstr>
      <vt:lpstr>La dose d’utilisation !</vt:lpstr>
      <vt:lpstr>Cypermethrine, quelle dose ?</vt:lpstr>
      <vt:lpstr>Une dose c’est sérieux</vt:lpstr>
      <vt:lpstr>Pourquoi on insiste sur la dose ?</vt:lpstr>
      <vt:lpstr>Pas toujours facile de choisir une dose même avec un produit homologué : un exemple réel</vt:lpstr>
      <vt:lpstr>La dose recommandée est de 1 à 1,5 litre par ha de TITAN soit 30 à 60 ml pour 15 litres d’eau (15 litres de bouillie pour traiter 300 à 400 m2). </vt:lpstr>
      <vt:lpstr>C’est cela qui est difficile, calculer la dose à partir des étiquettes</vt:lpstr>
      <vt:lpstr>Diapositive 36</vt:lpstr>
      <vt:lpstr>Diapositive 37</vt:lpstr>
      <vt:lpstr>Diapositive 38</vt:lpstr>
      <vt:lpstr>Quand on regarde … </vt:lpstr>
      <vt:lpstr>Pour chaque matière active</vt:lpstr>
      <vt:lpstr>Pour chaque produit, lorsque les conseils des fabricants ne semblent pas assez crédibles, les fiches proposent des délais avant récolte choisis en fonction des directives disponibles.</vt:lpstr>
      <vt:lpstr>Des tableaux pour connaître le dose à utiliser</vt:lpstr>
      <vt:lpstr>Des conseils à partir des guides phytosanitaires des pays ACP (PIP), du Maroc et de France</vt:lpstr>
      <vt:lpstr>Le délai de rentrée : il s’agit de la durée pendant laquelle il est interdit aux personnes de pénétrer dans la parcelle où a été appliqué un produit par pulvérisation ou poudrage. </vt:lpstr>
      <vt:lpstr>Un conseiller doit être formé et se former</vt:lpstr>
      <vt:lpstr>Les décisions prises conjointement par la DGPV, l’INRAN et le RECA</vt:lpstr>
      <vt:lpstr>Sans pesticides chimiques, les biopesticides</vt:lpstr>
      <vt:lpstr>Le diditi des producteurs et vendeurs n’est pas du DDT. Rassurant ? Oui mais… c’est quand même un pesticide très toxique.</vt:lpstr>
      <vt:lpstr>Sans pesticides chimiques, les biopesticides</vt:lpstr>
      <vt:lpstr>Diapositive 50</vt:lpstr>
      <vt:lpstr>Des doses différentes de poudre de neem en fonction des documents</vt:lpstr>
      <vt:lpstr>Diapositive 52</vt:lpstr>
      <vt:lpstr>Diapositive 53</vt:lpstr>
      <vt:lpstr>Diapositive 54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Patrick Delmas</dc:creator>
  <cp:lastModifiedBy>Patrick Delmas</cp:lastModifiedBy>
  <cp:revision>221</cp:revision>
  <dcterms:created xsi:type="dcterms:W3CDTF">2013-06-23T09:45:59Z</dcterms:created>
  <dcterms:modified xsi:type="dcterms:W3CDTF">2013-12-24T15:45:03Z</dcterms:modified>
</cp:coreProperties>
</file>