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91CC2-DEB2-433D-80BD-72DE7019746E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7EBB2-440F-43AC-9D6A-0C2CE009D2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31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ce réservé de l'image des diapositives 1">
            <a:extLst>
              <a:ext uri="{FF2B5EF4-FFF2-40B4-BE49-F238E27FC236}">
                <a16:creationId xmlns:a16="http://schemas.microsoft.com/office/drawing/2014/main" id="{CA68A2E8-784B-49D0-9D3A-AAC54B1B94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Espace réservé des commentaires 2">
            <a:extLst>
              <a:ext uri="{FF2B5EF4-FFF2-40B4-BE49-F238E27FC236}">
                <a16:creationId xmlns:a16="http://schemas.microsoft.com/office/drawing/2014/main" id="{F21DCF55-3651-4CD2-AB11-56BCF610C8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61796" name="Espace réservé du numéro de diapositive 3">
            <a:extLst>
              <a:ext uri="{FF2B5EF4-FFF2-40B4-BE49-F238E27FC236}">
                <a16:creationId xmlns:a16="http://schemas.microsoft.com/office/drawing/2014/main" id="{6E945785-DCCD-477F-94EE-39A44A8CD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75FA4E-1B2E-4823-BAFA-D86F19328839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Espace réservé de l'image des diapositives 1">
            <a:extLst>
              <a:ext uri="{FF2B5EF4-FFF2-40B4-BE49-F238E27FC236}">
                <a16:creationId xmlns:a16="http://schemas.microsoft.com/office/drawing/2014/main" id="{0DB10BC5-EBC3-401D-BCCE-DC02166F1E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Espace réservé des commentaires 2">
            <a:extLst>
              <a:ext uri="{FF2B5EF4-FFF2-40B4-BE49-F238E27FC236}">
                <a16:creationId xmlns:a16="http://schemas.microsoft.com/office/drawing/2014/main" id="{27D01361-E182-4F13-9E1D-32FBE10C8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fr-FR"/>
          </a:p>
        </p:txBody>
      </p:sp>
      <p:sp>
        <p:nvSpPr>
          <p:cNvPr id="181252" name="Espace réservé du numéro de diapositive 3">
            <a:extLst>
              <a:ext uri="{FF2B5EF4-FFF2-40B4-BE49-F238E27FC236}">
                <a16:creationId xmlns:a16="http://schemas.microsoft.com/office/drawing/2014/main" id="{2A4D8EC1-554A-4AB4-BEBD-550E4034A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9CAE80-1E1D-469C-BCE9-5D6EBCBD4327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1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e l'image des diapositives 1">
            <a:extLst>
              <a:ext uri="{FF2B5EF4-FFF2-40B4-BE49-F238E27FC236}">
                <a16:creationId xmlns:a16="http://schemas.microsoft.com/office/drawing/2014/main" id="{96B5FC42-6B2C-404D-9B46-FD6A531EAA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Espace réservé des commentaires 2">
            <a:extLst>
              <a:ext uri="{FF2B5EF4-FFF2-40B4-BE49-F238E27FC236}">
                <a16:creationId xmlns:a16="http://schemas.microsoft.com/office/drawing/2014/main" id="{3F280503-995E-459F-B054-1490C1F49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63844" name="Espace réservé du numéro de diapositive 3">
            <a:extLst>
              <a:ext uri="{FF2B5EF4-FFF2-40B4-BE49-F238E27FC236}">
                <a16:creationId xmlns:a16="http://schemas.microsoft.com/office/drawing/2014/main" id="{8476416C-06F5-4C51-8240-1F786A493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701B46-C39C-4BA5-80F3-840A9111517C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784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e l'image des diapositives 1">
            <a:extLst>
              <a:ext uri="{FF2B5EF4-FFF2-40B4-BE49-F238E27FC236}">
                <a16:creationId xmlns:a16="http://schemas.microsoft.com/office/drawing/2014/main" id="{F96A53E9-AF33-4D68-A535-A1DDD9840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ce réservé des commentaires 2">
            <a:extLst>
              <a:ext uri="{FF2B5EF4-FFF2-40B4-BE49-F238E27FC236}">
                <a16:creationId xmlns:a16="http://schemas.microsoft.com/office/drawing/2014/main" id="{26D12EF3-3653-4AD5-8091-F3A2BE2C9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65892" name="Espace réservé du numéro de diapositive 3">
            <a:extLst>
              <a:ext uri="{FF2B5EF4-FFF2-40B4-BE49-F238E27FC236}">
                <a16:creationId xmlns:a16="http://schemas.microsoft.com/office/drawing/2014/main" id="{8E474249-24A4-4920-BA88-74F246879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B3B074-68B5-4605-B3B9-E01CAE79F26D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038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>
            <a:extLst>
              <a:ext uri="{FF2B5EF4-FFF2-40B4-BE49-F238E27FC236}">
                <a16:creationId xmlns:a16="http://schemas.microsoft.com/office/drawing/2014/main" id="{1D8213C8-E540-4666-9C6A-611B653C1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Espace réservé des commentaires 2">
            <a:extLst>
              <a:ext uri="{FF2B5EF4-FFF2-40B4-BE49-F238E27FC236}">
                <a16:creationId xmlns:a16="http://schemas.microsoft.com/office/drawing/2014/main" id="{6F02C18F-A5B8-45FA-8D83-FE5C01E81A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67940" name="Espace réservé du numéro de diapositive 3">
            <a:extLst>
              <a:ext uri="{FF2B5EF4-FFF2-40B4-BE49-F238E27FC236}">
                <a16:creationId xmlns:a16="http://schemas.microsoft.com/office/drawing/2014/main" id="{3C7F9568-A8E1-4B52-94EC-D4E64A145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88B45F-CE46-4696-AE1E-8B0882272F35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530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e l'image des diapositives 1">
            <a:extLst>
              <a:ext uri="{FF2B5EF4-FFF2-40B4-BE49-F238E27FC236}">
                <a16:creationId xmlns:a16="http://schemas.microsoft.com/office/drawing/2014/main" id="{CFAC7987-FABC-48E8-9DE3-3DB2C49CB4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Espace réservé des commentaires 2">
            <a:extLst>
              <a:ext uri="{FF2B5EF4-FFF2-40B4-BE49-F238E27FC236}">
                <a16:creationId xmlns:a16="http://schemas.microsoft.com/office/drawing/2014/main" id="{8E1DFDCC-8EA2-4BDA-A814-B73BE41E8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69988" name="Espace réservé du numéro de diapositive 3">
            <a:extLst>
              <a:ext uri="{FF2B5EF4-FFF2-40B4-BE49-F238E27FC236}">
                <a16:creationId xmlns:a16="http://schemas.microsoft.com/office/drawing/2014/main" id="{8AFE4ECD-8F1C-464F-9DBF-A758965BE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51748F-0800-424D-A41C-4165255E4865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630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ce réservé de l'image des diapositives 1">
            <a:extLst>
              <a:ext uri="{FF2B5EF4-FFF2-40B4-BE49-F238E27FC236}">
                <a16:creationId xmlns:a16="http://schemas.microsoft.com/office/drawing/2014/main" id="{A74574A1-6D4A-4CE7-B756-C8C022F7B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ce réservé des commentaires 2">
            <a:extLst>
              <a:ext uri="{FF2B5EF4-FFF2-40B4-BE49-F238E27FC236}">
                <a16:creationId xmlns:a16="http://schemas.microsoft.com/office/drawing/2014/main" id="{E7B6F926-64BE-4CEE-A6E7-FE4C2500E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173060" name="Espace réservé du numéro de diapositive 3">
            <a:extLst>
              <a:ext uri="{FF2B5EF4-FFF2-40B4-BE49-F238E27FC236}">
                <a16:creationId xmlns:a16="http://schemas.microsoft.com/office/drawing/2014/main" id="{B7390B37-176E-4693-9FA6-5E91D9BCE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52B6E3-6BB9-4247-9A78-68956319B519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542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ce réservé de l'image des diapositives 1">
            <a:extLst>
              <a:ext uri="{FF2B5EF4-FFF2-40B4-BE49-F238E27FC236}">
                <a16:creationId xmlns:a16="http://schemas.microsoft.com/office/drawing/2014/main" id="{EC7BD44B-1ED1-4533-8F7B-237FCA4E8E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Espace réservé des commentaires 2">
            <a:extLst>
              <a:ext uri="{FF2B5EF4-FFF2-40B4-BE49-F238E27FC236}">
                <a16:creationId xmlns:a16="http://schemas.microsoft.com/office/drawing/2014/main" id="{9E17FAE9-2FBB-4398-8C65-2C4C3904BD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75108" name="Espace réservé du numéro de diapositive 3">
            <a:extLst>
              <a:ext uri="{FF2B5EF4-FFF2-40B4-BE49-F238E27FC236}">
                <a16:creationId xmlns:a16="http://schemas.microsoft.com/office/drawing/2014/main" id="{3730B665-8864-4CFD-813D-096154C73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14286-E480-4DE9-9B29-BAE8A06B2656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6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Espace réservé de l'image des diapositives 1">
            <a:extLst>
              <a:ext uri="{FF2B5EF4-FFF2-40B4-BE49-F238E27FC236}">
                <a16:creationId xmlns:a16="http://schemas.microsoft.com/office/drawing/2014/main" id="{E182628A-0C82-43F4-A042-BC88BCDB4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Espace réservé des commentaires 2">
            <a:extLst>
              <a:ext uri="{FF2B5EF4-FFF2-40B4-BE49-F238E27FC236}">
                <a16:creationId xmlns:a16="http://schemas.microsoft.com/office/drawing/2014/main" id="{108F33E1-4534-4A38-9425-5F610A5323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77156" name="Espace réservé du numéro de diapositive 3">
            <a:extLst>
              <a:ext uri="{FF2B5EF4-FFF2-40B4-BE49-F238E27FC236}">
                <a16:creationId xmlns:a16="http://schemas.microsoft.com/office/drawing/2014/main" id="{33F307F5-5EF5-4500-9352-13B7B4EFD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FD41FA-A711-4017-859A-2C9ABA6FF3C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8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Espace réservé de l'image des diapositives 1">
            <a:extLst>
              <a:ext uri="{FF2B5EF4-FFF2-40B4-BE49-F238E27FC236}">
                <a16:creationId xmlns:a16="http://schemas.microsoft.com/office/drawing/2014/main" id="{0CA9CE75-B4A3-49DB-9343-0B5717C6EB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Espace réservé des commentaires 2">
            <a:extLst>
              <a:ext uri="{FF2B5EF4-FFF2-40B4-BE49-F238E27FC236}">
                <a16:creationId xmlns:a16="http://schemas.microsoft.com/office/drawing/2014/main" id="{C03FE0BA-9C5F-46D6-8146-14B980E6C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179204" name="Espace réservé du numéro de diapositive 3">
            <a:extLst>
              <a:ext uri="{FF2B5EF4-FFF2-40B4-BE49-F238E27FC236}">
                <a16:creationId xmlns:a16="http://schemas.microsoft.com/office/drawing/2014/main" id="{383C6E55-C303-4D2F-887C-28253C38D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D1BA9E-0A93-489D-A143-EAE5F8AE66BC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00900-63C7-4F2D-80A7-75AE6AB1E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C77664-AEB0-40A3-BB89-BFEEAB429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71A42F-8742-4630-A51F-9A9BBBE1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9197B3-9E27-4628-B462-EF411D6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A2CF82-1C3D-44D2-AB3F-66BEDB8D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57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6E4D6-CD1B-434D-9AA2-BE0CE77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3A3E99-D76C-4772-8976-407980B2C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8971C8-DC2D-4FBE-ABCB-99C40467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D11384-FA32-42FB-8887-A1245EE4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E498DC-1664-4A44-B8CE-1D409D96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94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943BAA-376A-4EF9-8E63-D43C2F998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8045B4-C86C-4095-91C5-6B641A7CE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9333B-A7CD-41FF-9137-70AA5013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6DB32D-4572-4B5B-B436-60EFD5FE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D19A60-D7AC-44BF-A069-FCF5B18D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75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55B9F-6A77-4FD9-895C-845FB2C8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61404A-519C-4477-BE4C-7236022B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75400-2872-4C47-92C9-46959315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D51FBA-D776-4747-8FA8-C4647854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0B601A-6B72-44D4-A7FF-B79B170E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68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BFAA3-23C8-4F12-B0EA-5A1AB82E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169594-64DF-42FA-9A90-2CB09EC0E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5168E4-8E78-4E40-8853-C4B868EE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2E55B-E914-46CB-B10F-42BF277D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36460-2375-4066-9B8A-3C6D0AC6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77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71593-A987-4C34-A0E4-CE7F34BF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FA63E-3278-42C8-95D3-F23318243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032535-7F1F-4AE5-95F6-21D369044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AD4AA9-469C-44B3-8B77-430102E1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07B640-1766-49CE-82E6-A29693C9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6BF4C6-517B-46C8-91F0-0E3F7405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6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DF6A7-DCBE-4034-AFA8-B17BBB40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7B45A8-F7CA-47E6-A6E1-55E39D972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A3E188-637F-4512-89D8-FFE7A24AC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1B17D7-C962-4BB5-9158-9FA5DB0B5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250492-61C3-4765-8008-9CD611EC9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24DB22-0356-4E40-BA73-A4951237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2BF285-8FC9-44D3-89AF-C01E4F98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F8391B-C097-43EB-A6AA-7C648BCE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26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E32E2-D735-410F-8C12-7C589F99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3F7EB-43C9-4E03-B790-AE197892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ACD43C-DE1F-4722-8F6C-4581AC34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B57AEF-6472-4F48-9121-25CB42C3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34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EEB601-9AEB-429E-8AD3-2BF96FEC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E62A8A-48C0-40F5-B6CD-8450841C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3BDB3-3BEB-4694-9E88-CF0F66D1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91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B6616-3C9F-4978-9A1D-405BD0F5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BE6CD-B789-498C-94BC-FD764E25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8AA89C-A9D2-4395-8E92-5697A6EE6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FC54E3-7DF9-45C3-98B0-E77EB7D6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089083-9772-4F5D-BFC4-F2AF38AB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3B1FAA-A7E4-4CCB-99F7-52B684C6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2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71A48-9689-4565-950B-FD38D3F9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D8F4E7-0C8B-4042-B715-6D1B97141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55C6E0-D24B-40E6-BB32-F94C7CCA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E1DC70-B589-47FD-B9F3-8CE12F21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C1EA35-E116-4AD1-B377-681F1A53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007B63-7B90-4FB2-A73A-00DFFC08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5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C4B239-72AF-42E8-800E-6D5B0407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F7DB06-AFC1-43CC-BCDE-10E9D3DB5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8E3C12-D841-4642-96C6-A0ECE2089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F283-B013-4C46-9732-99A2A9F88406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C8505-4B7B-4EBA-89EF-4AECB0AC9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91FEE-D8BE-4513-BA38-83E4D5FD2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6680-B8EB-41C1-94FC-E725A49EA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81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C9AB2-C166-43BC-AB85-C0885671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FR" sz="2400" dirty="0"/>
            </a:br>
            <a:r>
              <a:rPr lang="fr-FR" sz="3100" b="1" dirty="0"/>
              <a:t>Maladie de l’enroulement des feuilles de la tomate </a:t>
            </a:r>
            <a:br>
              <a:rPr lang="fr-FR" sz="2700" b="1" dirty="0"/>
            </a:br>
            <a:r>
              <a:rPr lang="fr-FR" sz="2700" b="1" dirty="0"/>
              <a:t>(Maladie virale causée par le </a:t>
            </a:r>
            <a:r>
              <a:rPr lang="fr-FR" sz="2700" b="1" i="1" dirty="0" err="1"/>
              <a:t>Tomato</a:t>
            </a:r>
            <a:r>
              <a:rPr lang="fr-FR" sz="2700" b="1" i="1" dirty="0"/>
              <a:t> Yellow </a:t>
            </a:r>
            <a:r>
              <a:rPr lang="fr-FR" sz="2700" b="1" i="1" dirty="0" err="1"/>
              <a:t>Leaf</a:t>
            </a:r>
            <a:r>
              <a:rPr lang="fr-FR" sz="2700" b="1" i="1" dirty="0"/>
              <a:t> </a:t>
            </a:r>
            <a:r>
              <a:rPr lang="fr-FR" sz="2700" b="1" i="1" dirty="0" err="1"/>
              <a:t>Curl</a:t>
            </a:r>
            <a:r>
              <a:rPr lang="fr-FR" sz="2700" b="1" i="1" dirty="0"/>
              <a:t> Virus ou TYLCV, transmis par les mouches blanches (</a:t>
            </a:r>
            <a:r>
              <a:rPr lang="fr-FR" sz="2700" b="1" i="1" dirty="0" err="1"/>
              <a:t>Bemisia</a:t>
            </a:r>
            <a:r>
              <a:rPr lang="fr-FR" sz="2700" b="1" i="1" dirty="0"/>
              <a:t> </a:t>
            </a:r>
            <a:r>
              <a:rPr lang="fr-FR" sz="2700" b="1" i="1" dirty="0" err="1"/>
              <a:t>tabaci</a:t>
            </a:r>
            <a:r>
              <a:rPr lang="fr-FR" sz="2700" b="1" i="1" dirty="0"/>
              <a:t>) </a:t>
            </a:r>
            <a:br>
              <a:rPr lang="fr-FR" sz="2400" b="1" i="1" dirty="0"/>
            </a:br>
            <a:endParaRPr lang="fr-FR" sz="2400" dirty="0"/>
          </a:p>
        </p:txBody>
      </p:sp>
      <p:sp>
        <p:nvSpPr>
          <p:cNvPr id="160771" name="Espace réservé du contenu 3">
            <a:extLst>
              <a:ext uri="{FF2B5EF4-FFF2-40B4-BE49-F238E27FC236}">
                <a16:creationId xmlns:a16="http://schemas.microsoft.com/office/drawing/2014/main" id="{9228A445-7C61-45C4-8EF1-BF4953CD8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2133601"/>
            <a:ext cx="4038600" cy="3992563"/>
          </a:xfrm>
        </p:spPr>
        <p:txBody>
          <a:bodyPr/>
          <a:lstStyle/>
          <a:p>
            <a:pPr eaLnBrk="1" hangingPunct="1"/>
            <a:r>
              <a:rPr lang="fr-FR" altLang="fr-FR" b="1"/>
              <a:t>Protection des pépinières </a:t>
            </a:r>
            <a:r>
              <a:rPr lang="fr-FR" altLang="fr-FR"/>
              <a:t>pour avoir des plants exempts de virus. 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 sz="2000"/>
              <a:t>Comme pour le palu on peut protéger avec des moustiquaires la pépinière. Cela permet de retarder l’attaque.</a:t>
            </a:r>
          </a:p>
        </p:txBody>
      </p:sp>
      <p:pic>
        <p:nvPicPr>
          <p:cNvPr id="160772" name="Espace réservé du contenu 4">
            <a:extLst>
              <a:ext uri="{FF2B5EF4-FFF2-40B4-BE49-F238E27FC236}">
                <a16:creationId xmlns:a16="http://schemas.microsoft.com/office/drawing/2014/main" id="{AF61676F-CBE3-4FB4-9F93-8E8CE1E89D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511426"/>
            <a:ext cx="4038600" cy="2703513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A89AB0-E32A-4BE9-A650-A833C393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60774" name="Espace réservé du numéro de diapositive 3">
            <a:extLst>
              <a:ext uri="{FF2B5EF4-FFF2-40B4-BE49-F238E27FC236}">
                <a16:creationId xmlns:a16="http://schemas.microsoft.com/office/drawing/2014/main" id="{C9A5FFCC-AFE4-4E92-9B02-CC89BD16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6DDC05-26C0-4AA8-9A8A-959F2C9B42E1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9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re 1">
            <a:extLst>
              <a:ext uri="{FF2B5EF4-FFF2-40B4-BE49-F238E27FC236}">
                <a16:creationId xmlns:a16="http://schemas.microsoft.com/office/drawing/2014/main" id="{A92B2057-6790-46F7-9B31-46A2CA91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3200" b="1"/>
              <a:t>Mettre en pratique, comment ?</a:t>
            </a:r>
          </a:p>
        </p:txBody>
      </p:sp>
      <p:sp>
        <p:nvSpPr>
          <p:cNvPr id="178179" name="Espace réservé du contenu 2">
            <a:extLst>
              <a:ext uri="{FF2B5EF4-FFF2-40B4-BE49-F238E27FC236}">
                <a16:creationId xmlns:a16="http://schemas.microsoft.com/office/drawing/2014/main" id="{30CA2C4C-063F-40EF-A52C-CD9E4856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4313"/>
            <a:ext cx="8229600" cy="4641850"/>
          </a:xfrm>
        </p:spPr>
        <p:txBody>
          <a:bodyPr/>
          <a:lstStyle/>
          <a:p>
            <a:r>
              <a:rPr lang="fr-FR" altLang="fr-FR" sz="2400"/>
              <a:t>Vous connaissez votre terrain et certains problèmes que rencontrent les producteurs ou productrices.</a:t>
            </a:r>
          </a:p>
          <a:p>
            <a:r>
              <a:rPr lang="fr-FR" altLang="fr-FR" sz="2400"/>
              <a:t>Pendant ces deux jours à vous de sélectionner des mesures à essayer afin de les programmer avec les producteurs.</a:t>
            </a:r>
          </a:p>
          <a:p>
            <a:endParaRPr lang="fr-FR" altLang="fr-FR" sz="2400"/>
          </a:p>
          <a:p>
            <a:r>
              <a:rPr lang="fr-FR" altLang="fr-FR" sz="2400"/>
              <a:t>Par exemple, apporter une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/>
              <a:t>	forte quantité de fumier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/>
              <a:t>	ou compost sur 3 rangs pour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/>
              <a:t>	voir les effets.</a:t>
            </a:r>
          </a:p>
          <a:p>
            <a:r>
              <a:rPr lang="fr-FR" altLang="fr-FR" sz="2400" b="1">
                <a:solidFill>
                  <a:srgbClr val="00B050"/>
                </a:solidFill>
              </a:rPr>
              <a:t>Notez vos idées d’actions</a:t>
            </a:r>
          </a:p>
        </p:txBody>
      </p:sp>
      <p:sp>
        <p:nvSpPr>
          <p:cNvPr id="178180" name="Espace réservé du numéro de diapositive 4">
            <a:extLst>
              <a:ext uri="{FF2B5EF4-FFF2-40B4-BE49-F238E27FC236}">
                <a16:creationId xmlns:a16="http://schemas.microsoft.com/office/drawing/2014/main" id="{07E89F0B-D3FC-4E8F-8F5D-EC587829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CBC0D-BF9F-4036-84BA-7685644017A4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814477-96A4-4386-9180-D22A241F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RECA - INRAN</a:t>
            </a:r>
          </a:p>
        </p:txBody>
      </p:sp>
      <p:pic>
        <p:nvPicPr>
          <p:cNvPr id="178182" name="Picture 7" descr="C:\Users\Patrick Delmas\Favorites\Images\Niger\Phyto\Tomate\DSC04203.jpg">
            <a:extLst>
              <a:ext uri="{FF2B5EF4-FFF2-40B4-BE49-F238E27FC236}">
                <a16:creationId xmlns:a16="http://schemas.microsoft.com/office/drawing/2014/main" id="{B9760A4F-A1A0-45E8-B564-893436CB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141664"/>
            <a:ext cx="345598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11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3">
            <a:extLst>
              <a:ext uri="{FF2B5EF4-FFF2-40B4-BE49-F238E27FC236}">
                <a16:creationId xmlns:a16="http://schemas.microsoft.com/office/drawing/2014/main" id="{68CDBE3E-26E5-4975-9C19-E436FEA4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4" y="533400"/>
            <a:ext cx="81819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Espace réservé du numéro de diapositive 2">
            <a:extLst>
              <a:ext uri="{FF2B5EF4-FFF2-40B4-BE49-F238E27FC236}">
                <a16:creationId xmlns:a16="http://schemas.microsoft.com/office/drawing/2014/main" id="{C41F9A59-6684-4A28-AFC1-B35DB003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1D14E-81D4-493F-AD51-7C8361AC4360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9C52F0-30AB-43D6-8FD6-EC774469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RECA - INRAN</a:t>
            </a:r>
          </a:p>
        </p:txBody>
      </p:sp>
    </p:spTree>
    <p:extLst>
      <p:ext uri="{BB962C8B-B14F-4D97-AF65-F5344CB8AC3E}">
        <p14:creationId xmlns:p14="http://schemas.microsoft.com/office/powerpoint/2010/main" val="143776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re 4">
            <a:extLst>
              <a:ext uri="{FF2B5EF4-FFF2-40B4-BE49-F238E27FC236}">
                <a16:creationId xmlns:a16="http://schemas.microsoft.com/office/drawing/2014/main" id="{0FCEB50D-A703-4BE6-AFD1-ED9C0D49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fr-FR" altLang="fr-FR" sz="2400" b="1"/>
              <a:t>Semis sous moustiquaire du groupement féminin de Djoga (Torodi)</a:t>
            </a:r>
          </a:p>
        </p:txBody>
      </p:sp>
      <p:pic>
        <p:nvPicPr>
          <p:cNvPr id="162819" name="Picture 2" descr="C:\Users\Patrick Delmas\Favorites\Images\Niger\Region_Dosso\DSC_2488.JPG">
            <a:extLst>
              <a:ext uri="{FF2B5EF4-FFF2-40B4-BE49-F238E27FC236}">
                <a16:creationId xmlns:a16="http://schemas.microsoft.com/office/drawing/2014/main" id="{9B8EBFC4-CF32-45D8-B6DF-4D614CB325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25" y="1357314"/>
            <a:ext cx="4038600" cy="2701925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D23DFC-E034-49A4-A846-8A1C774C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pic>
        <p:nvPicPr>
          <p:cNvPr id="162821" name="Picture 2">
            <a:extLst>
              <a:ext uri="{FF2B5EF4-FFF2-40B4-BE49-F238E27FC236}">
                <a16:creationId xmlns:a16="http://schemas.microsoft.com/office/drawing/2014/main" id="{9E6BFE74-9F71-459C-9DC7-189AAE9062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4149725"/>
            <a:ext cx="8712200" cy="2116138"/>
          </a:xfrm>
          <a:noFill/>
        </p:spPr>
      </p:pic>
      <p:sp>
        <p:nvSpPr>
          <p:cNvPr id="162822" name="Espace réservé du numéro de diapositive 1">
            <a:extLst>
              <a:ext uri="{FF2B5EF4-FFF2-40B4-BE49-F238E27FC236}">
                <a16:creationId xmlns:a16="http://schemas.microsoft.com/office/drawing/2014/main" id="{7402DC4D-46C8-40C0-B8B7-5C7DD39D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073139-B6FE-4894-87DB-076E0FEBD627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5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re 6">
            <a:extLst>
              <a:ext uri="{FF2B5EF4-FFF2-40B4-BE49-F238E27FC236}">
                <a16:creationId xmlns:a16="http://schemas.microsoft.com/office/drawing/2014/main" id="{F93E15F1-D8E7-4A6D-ACC4-CF9B599F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b="1"/>
              <a:t>Protéger les tomates</a:t>
            </a:r>
          </a:p>
        </p:txBody>
      </p:sp>
      <p:sp>
        <p:nvSpPr>
          <p:cNvPr id="164867" name="Espace réservé du contenu 7">
            <a:extLst>
              <a:ext uri="{FF2B5EF4-FFF2-40B4-BE49-F238E27FC236}">
                <a16:creationId xmlns:a16="http://schemas.microsoft.com/office/drawing/2014/main" id="{C64638AE-C9BB-44E8-A1BA-4E86A1D36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341438"/>
            <a:ext cx="4038600" cy="5256212"/>
          </a:xfrm>
        </p:spPr>
        <p:txBody>
          <a:bodyPr/>
          <a:lstStyle/>
          <a:p>
            <a:pPr eaLnBrk="1" hangingPunct="1"/>
            <a:r>
              <a:rPr lang="fr-FR" altLang="fr-FR" sz="2400" b="1"/>
              <a:t>Nettoyage</a:t>
            </a:r>
            <a:r>
              <a:rPr lang="fr-FR" altLang="fr-FR" sz="2400"/>
              <a:t>  de la parcelle pour éloigner les mouches blanches qui transmettent la maladie.</a:t>
            </a:r>
          </a:p>
          <a:p>
            <a:pPr eaLnBrk="1" hangingPunct="1"/>
            <a:r>
              <a:rPr lang="fr-FR" altLang="fr-FR" sz="2400"/>
              <a:t>Contrôle des herbes comme le datura qui est un réservoir du virus. </a:t>
            </a:r>
          </a:p>
          <a:p>
            <a:pPr eaLnBrk="1" hangingPunct="1"/>
            <a:r>
              <a:rPr lang="fr-FR" altLang="fr-FR" sz="2400"/>
              <a:t>Le virus du TYLCV fait des dégâts, le producteur doit observer les plantes qui abritent des mouches blanches.</a:t>
            </a:r>
          </a:p>
          <a:p>
            <a:pPr eaLnBrk="1" hangingPunct="1"/>
            <a:endParaRPr lang="fr-FR" altLang="fr-FR"/>
          </a:p>
        </p:txBody>
      </p:sp>
      <p:pic>
        <p:nvPicPr>
          <p:cNvPr id="164868" name="Picture 2">
            <a:extLst>
              <a:ext uri="{FF2B5EF4-FFF2-40B4-BE49-F238E27FC236}">
                <a16:creationId xmlns:a16="http://schemas.microsoft.com/office/drawing/2014/main" id="{FE90176E-7F5C-4D9B-9608-5FC5B1B11E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7913"/>
            <a:ext cx="4038600" cy="3028950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BFA3E55-685A-41CA-845B-C6AF8D96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64870" name="Espace réservé du numéro de diapositive 2">
            <a:extLst>
              <a:ext uri="{FF2B5EF4-FFF2-40B4-BE49-F238E27FC236}">
                <a16:creationId xmlns:a16="http://schemas.microsoft.com/office/drawing/2014/main" id="{491902C0-4DF5-424C-AF93-1CCE080F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DD03F1-FCCE-41EE-B41A-7E64F7CDC1AB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3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re 1">
            <a:extLst>
              <a:ext uri="{FF2B5EF4-FFF2-40B4-BE49-F238E27FC236}">
                <a16:creationId xmlns:a16="http://schemas.microsoft.com/office/drawing/2014/main" id="{A6A0E96E-8609-44CF-A15D-CDF345F5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/>
              <a:t>Attention aux variétés sensibles – en premier ROMA</a:t>
            </a:r>
          </a:p>
        </p:txBody>
      </p:sp>
      <p:sp>
        <p:nvSpPr>
          <p:cNvPr id="166915" name="Espace réservé du contenu 4">
            <a:extLst>
              <a:ext uri="{FF2B5EF4-FFF2-40B4-BE49-F238E27FC236}">
                <a16:creationId xmlns:a16="http://schemas.microsoft.com/office/drawing/2014/main" id="{33B12532-10EB-464C-8ADE-86C2AC9A15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/>
              <a:t>Si cette maladie est présente chaque année sur vos tomates,</a:t>
            </a:r>
          </a:p>
          <a:p>
            <a:pPr eaLnBrk="1" hangingPunct="1"/>
            <a:r>
              <a:rPr lang="fr-FR" altLang="fr-FR" sz="2400"/>
              <a:t>il ne faut pas cultiver une </a:t>
            </a:r>
            <a:r>
              <a:rPr lang="fr-FR" altLang="fr-FR" sz="2400" b="1"/>
              <a:t>variété sensible </a:t>
            </a:r>
            <a:r>
              <a:rPr lang="fr-FR" altLang="fr-FR" sz="2400"/>
              <a:t>(ROMA ou UC 82)</a:t>
            </a:r>
          </a:p>
        </p:txBody>
      </p:sp>
      <p:pic>
        <p:nvPicPr>
          <p:cNvPr id="166916" name="Picture 2">
            <a:extLst>
              <a:ext uri="{FF2B5EF4-FFF2-40B4-BE49-F238E27FC236}">
                <a16:creationId xmlns:a16="http://schemas.microsoft.com/office/drawing/2014/main" id="{E143446D-AB55-47FD-912C-306590B262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2060576"/>
            <a:ext cx="3933825" cy="2714625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5D4C7-B632-41DC-A895-C3D0BEA3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66918" name="Espace réservé du numéro de diapositive 2">
            <a:extLst>
              <a:ext uri="{FF2B5EF4-FFF2-40B4-BE49-F238E27FC236}">
                <a16:creationId xmlns:a16="http://schemas.microsoft.com/office/drawing/2014/main" id="{A3F383A4-26D6-40C3-8DD5-CEEBD2E7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48429F-3F5A-4F51-A44F-DD9718C00C6E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9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re 1">
            <a:extLst>
              <a:ext uri="{FF2B5EF4-FFF2-40B4-BE49-F238E27FC236}">
                <a16:creationId xmlns:a16="http://schemas.microsoft.com/office/drawing/2014/main" id="{5FC5BFBD-6CBF-4754-987F-F898E90F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/>
              <a:t>Utilisation de variétés résistantes / celles-ci et d’autres</a:t>
            </a:r>
            <a:br>
              <a:rPr lang="fr-FR" altLang="fr-FR" sz="2400" b="1"/>
            </a:br>
            <a:r>
              <a:rPr lang="fr-FR" altLang="fr-FR" sz="2000" b="1"/>
              <a:t>(variétés hybrides les plus souvent, marqué F1 – voir le catalogue du RECA)</a:t>
            </a:r>
          </a:p>
        </p:txBody>
      </p:sp>
      <p:pic>
        <p:nvPicPr>
          <p:cNvPr id="168963" name="Picture 2">
            <a:extLst>
              <a:ext uri="{FF2B5EF4-FFF2-40B4-BE49-F238E27FC236}">
                <a16:creationId xmlns:a16="http://schemas.microsoft.com/office/drawing/2014/main" id="{1FCF6C26-0620-4D38-B930-99D1BF85C7C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500313"/>
            <a:ext cx="3371850" cy="3562350"/>
          </a:xfrm>
        </p:spPr>
      </p:pic>
      <p:pic>
        <p:nvPicPr>
          <p:cNvPr id="168964" name="Picture 3">
            <a:extLst>
              <a:ext uri="{FF2B5EF4-FFF2-40B4-BE49-F238E27FC236}">
                <a16:creationId xmlns:a16="http://schemas.microsoft.com/office/drawing/2014/main" id="{8FF81F6D-0958-4F51-A26F-0ADF7BC07D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5575" y="2500313"/>
            <a:ext cx="3371850" cy="3581400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936EDF6-26F8-4B1E-854D-2923628E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68966" name="Espace réservé du numéro de diapositive 2">
            <a:extLst>
              <a:ext uri="{FF2B5EF4-FFF2-40B4-BE49-F238E27FC236}">
                <a16:creationId xmlns:a16="http://schemas.microsoft.com/office/drawing/2014/main" id="{A78D5C1D-34B3-4CF1-9955-FFD8A73B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184936-A9F9-4A78-B546-023A17F2FE5F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C3F99-42C9-4299-B20A-46A5C46F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l">
              <a:defRPr/>
            </a:pPr>
            <a:r>
              <a:rPr lang="fr-FR" altLang="fr-FR" sz="3200" b="1" dirty="0">
                <a:solidFill>
                  <a:prstClr val="black"/>
                </a:solidFill>
              </a:rPr>
              <a:t>Les brûlures du soleil</a:t>
            </a:r>
            <a:endParaRPr lang="fr-FR" sz="3200" dirty="0"/>
          </a:p>
        </p:txBody>
      </p:sp>
      <p:sp>
        <p:nvSpPr>
          <p:cNvPr id="171011" name="Espace réservé du contenu 2">
            <a:extLst>
              <a:ext uri="{FF2B5EF4-FFF2-40B4-BE49-F238E27FC236}">
                <a16:creationId xmlns:a16="http://schemas.microsoft.com/office/drawing/2014/main" id="{35C2EA35-86CF-4EC2-B256-8C695AA1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4652963"/>
            <a:ext cx="8229600" cy="1473200"/>
          </a:xfrm>
        </p:spPr>
        <p:txBody>
          <a:bodyPr/>
          <a:lstStyle/>
          <a:p>
            <a:endParaRPr lang="fr-FR" alt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D7A945-A80E-4C9D-965C-59BF4CF63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1211264"/>
            <a:ext cx="8229600" cy="2001837"/>
          </a:xfrm>
        </p:spPr>
        <p:txBody>
          <a:bodyPr/>
          <a:lstStyle/>
          <a:p>
            <a:pPr>
              <a:defRPr/>
            </a:pPr>
            <a:r>
              <a:rPr lang="fr-FR" altLang="fr-FR" sz="2600" dirty="0">
                <a:solidFill>
                  <a:prstClr val="black"/>
                </a:solidFill>
                <a:ea typeface="+mj-ea"/>
                <a:cs typeface="+mj-cs"/>
              </a:rPr>
              <a:t>Elles peuvent venir de gouttes d’eau qui font loupe.</a:t>
            </a:r>
          </a:p>
          <a:p>
            <a:pPr>
              <a:defRPr/>
            </a:pPr>
            <a:r>
              <a:rPr lang="fr-FR" altLang="fr-FR" sz="2600" dirty="0">
                <a:solidFill>
                  <a:prstClr val="black"/>
                </a:solidFill>
                <a:ea typeface="+mj-ea"/>
                <a:cs typeface="+mj-cs"/>
              </a:rPr>
              <a:t>Elles sont souvent dues à un faible feuillage dû aux nématodes ou autres ravageurs.</a:t>
            </a:r>
          </a:p>
          <a:p>
            <a:pPr>
              <a:defRPr/>
            </a:pPr>
            <a:r>
              <a:rPr lang="fr-FR" altLang="fr-FR" sz="2600" dirty="0">
                <a:solidFill>
                  <a:prstClr val="black"/>
                </a:solidFill>
                <a:ea typeface="+mj-ea"/>
                <a:cs typeface="+mj-cs"/>
              </a:rPr>
              <a:t>La tomate se momifie, brunit et tombe sur le sol.</a:t>
            </a:r>
            <a:endParaRPr lang="fr-FR" sz="2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3F395-66AB-4710-98D6-999B4B3A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71014" name="Espace réservé du numéro de diapositive 5">
            <a:extLst>
              <a:ext uri="{FF2B5EF4-FFF2-40B4-BE49-F238E27FC236}">
                <a16:creationId xmlns:a16="http://schemas.microsoft.com/office/drawing/2014/main" id="{3568F6CD-4D69-4E55-9D3C-7188E3A31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0DB9D4-0D94-441C-A4D1-7032891425D3}" type="slidenum">
              <a:rPr lang="fr-FR" altLang="fr-F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fr-FR" alt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1015" name="Image 6">
            <a:extLst>
              <a:ext uri="{FF2B5EF4-FFF2-40B4-BE49-F238E27FC236}">
                <a16:creationId xmlns:a16="http://schemas.microsoft.com/office/drawing/2014/main" id="{B56DCF8D-9629-4816-9A6C-ECBEE27D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441701"/>
            <a:ext cx="3683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6" name="Image 7">
            <a:extLst>
              <a:ext uri="{FF2B5EF4-FFF2-40B4-BE49-F238E27FC236}">
                <a16:creationId xmlns:a16="http://schemas.microsoft.com/office/drawing/2014/main" id="{1C26E27C-D45D-4779-93F9-70264B12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424239"/>
            <a:ext cx="417671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2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re 1">
            <a:extLst>
              <a:ext uri="{FF2B5EF4-FFF2-40B4-BE49-F238E27FC236}">
                <a16:creationId xmlns:a16="http://schemas.microsoft.com/office/drawing/2014/main" id="{6BEC40B5-D646-42D5-BC56-A04D3B5D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l">
              <a:defRPr/>
            </a:pPr>
            <a:r>
              <a:rPr lang="fr-FR" altLang="fr-FR" sz="3200" b="1" dirty="0"/>
              <a:t>Nécrose apicale de la tomate</a:t>
            </a:r>
            <a:endParaRPr lang="fr-FR" altLang="fr-FR" sz="3200" dirty="0"/>
          </a:p>
        </p:txBody>
      </p:sp>
      <p:sp>
        <p:nvSpPr>
          <p:cNvPr id="172035" name="Espace réservé du contenu 3">
            <a:extLst>
              <a:ext uri="{FF2B5EF4-FFF2-40B4-BE49-F238E27FC236}">
                <a16:creationId xmlns:a16="http://schemas.microsoft.com/office/drawing/2014/main" id="{E37C5411-A902-46A7-8345-48CDC4A36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76" y="1268413"/>
            <a:ext cx="5051425" cy="4857750"/>
          </a:xfrm>
        </p:spPr>
        <p:txBody>
          <a:bodyPr/>
          <a:lstStyle/>
          <a:p>
            <a:r>
              <a:rPr lang="fr-FR" altLang="fr-FR" sz="2400"/>
              <a:t>La tomate et le poivron peuvent être atteints de la pourriture sèche ou nécrose apicale. Les symptômes se manifestent surtout sur les fruits prêts à mûrir.</a:t>
            </a:r>
          </a:p>
          <a:p>
            <a:r>
              <a:rPr lang="fr-FR" altLang="fr-FR" sz="2400"/>
              <a:t>Cette nécrose est causée par un </a:t>
            </a:r>
            <a:r>
              <a:rPr lang="fr-FR" altLang="fr-FR" sz="2400" b="1"/>
              <a:t>manque de calcium</a:t>
            </a:r>
            <a:r>
              <a:rPr lang="fr-FR" altLang="fr-FR" sz="2400"/>
              <a:t>, lequel est lui-même causé par des conditions de culture ou climatiques défavorables. La nécrose apicale survient au moment où les fruits ont un besoin élevé en calcium.</a:t>
            </a:r>
          </a:p>
        </p:txBody>
      </p:sp>
      <p:sp>
        <p:nvSpPr>
          <p:cNvPr id="172036" name="Espace réservé du numéro de diapositive 5">
            <a:extLst>
              <a:ext uri="{FF2B5EF4-FFF2-40B4-BE49-F238E27FC236}">
                <a16:creationId xmlns:a16="http://schemas.microsoft.com/office/drawing/2014/main" id="{D0554F66-0B80-43E1-895A-BE4464D8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31468-9BAC-429C-9AFD-2786C79ED12A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72037" name="Picture 2">
            <a:extLst>
              <a:ext uri="{FF2B5EF4-FFF2-40B4-BE49-F238E27FC236}">
                <a16:creationId xmlns:a16="http://schemas.microsoft.com/office/drawing/2014/main" id="{299FEE66-A07E-467C-B09A-0DC94D573B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1557339"/>
            <a:ext cx="2924175" cy="4276725"/>
          </a:xfrm>
          <a:noFill/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B0DCD21-0E4C-4052-8288-E04A5262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365090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1B370A9-FFDE-4820-97BE-306C819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/>
              <a:t>Avant les pesticides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1459C3-5E1C-4503-975E-F53AFF1A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/>
              <a:t>La première bataille du maraîcher c’est à la fin de la récolte précédente. </a:t>
            </a:r>
            <a:r>
              <a:rPr lang="fr-FR" sz="2800" b="1" dirty="0"/>
              <a:t>Il faut brûler tous les résidus tout de suite</a:t>
            </a:r>
            <a:r>
              <a:rPr lang="fr-FR" sz="28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/>
              <a:t>La seconde bataille contre les maladies c’est à la pépinière pour avoir </a:t>
            </a:r>
            <a:r>
              <a:rPr lang="fr-FR" sz="2800" b="1" dirty="0"/>
              <a:t>des plants forts.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/>
              <a:t>La troisième bataille c’est une parcelle </a:t>
            </a:r>
            <a:r>
              <a:rPr lang="fr-FR" sz="2800" b="1" dirty="0"/>
              <a:t>bien nettoyée </a:t>
            </a:r>
            <a:r>
              <a:rPr lang="fr-FR" sz="2800" dirty="0"/>
              <a:t>pour ne pas offrir de refuges aux ravageurs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/>
              <a:t>La quatrième bataille c’est que les producteurs respectent </a:t>
            </a:r>
            <a:r>
              <a:rPr lang="fr-FR" sz="2800" b="1" dirty="0"/>
              <a:t>ensemble</a:t>
            </a:r>
            <a:r>
              <a:rPr lang="fr-FR" sz="2800" dirty="0"/>
              <a:t> les règles.</a:t>
            </a:r>
          </a:p>
        </p:txBody>
      </p:sp>
      <p:sp>
        <p:nvSpPr>
          <p:cNvPr id="174084" name="Espace réservé du numéro de diapositive 3">
            <a:extLst>
              <a:ext uri="{FF2B5EF4-FFF2-40B4-BE49-F238E27FC236}">
                <a16:creationId xmlns:a16="http://schemas.microsoft.com/office/drawing/2014/main" id="{7C9FACB8-2654-469D-A97F-9418E8B4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6CAAC-EAED-419B-B689-D55C3C75F200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15AFD6-D8B2-4399-A5F7-4005024E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RECA - INRAN</a:t>
            </a:r>
          </a:p>
        </p:txBody>
      </p:sp>
    </p:spTree>
    <p:extLst>
      <p:ext uri="{BB962C8B-B14F-4D97-AF65-F5344CB8AC3E}">
        <p14:creationId xmlns:p14="http://schemas.microsoft.com/office/powerpoint/2010/main" val="369699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7303DD3-8227-44AA-8E38-F18B3C31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/>
              <a:t>Avant les pesticides / OBSERVER</a:t>
            </a:r>
          </a:p>
        </p:txBody>
      </p:sp>
      <p:sp>
        <p:nvSpPr>
          <p:cNvPr id="176131" name="Espace réservé du contenu 5">
            <a:extLst>
              <a:ext uri="{FF2B5EF4-FFF2-40B4-BE49-F238E27FC236}">
                <a16:creationId xmlns:a16="http://schemas.microsoft.com/office/drawing/2014/main" id="{303940C2-77DB-4968-976C-AE42E7AF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9138"/>
            <a:ext cx="8229600" cy="4392612"/>
          </a:xfrm>
        </p:spPr>
        <p:txBody>
          <a:bodyPr/>
          <a:lstStyle/>
          <a:p>
            <a:r>
              <a:rPr lang="fr-FR" altLang="fr-FR" sz="2400"/>
              <a:t>Porter une attention particulière à la face inférieure des feuilles qui abritent généralement des ennemis tels que les acariens, les mouches blanches, les pucerons ainsi que les œufs des insectes et autres nuisibles ;</a:t>
            </a:r>
          </a:p>
          <a:p>
            <a:r>
              <a:rPr lang="fr-FR" altLang="fr-FR" sz="2400"/>
              <a:t>Une intervention menée dès le début d'une infestation aura toutes les chances de contrôler efficacement les nuisibles de manière à les maintenir à un seuil minimum avec de faibles quantités de pesticides.</a:t>
            </a:r>
          </a:p>
          <a:p>
            <a:pPr eaLnBrk="1" hangingPunct="1"/>
            <a:endParaRPr lang="fr-FR" altLang="fr-FR" sz="2400"/>
          </a:p>
        </p:txBody>
      </p:sp>
      <p:sp>
        <p:nvSpPr>
          <p:cNvPr id="176132" name="Espace réservé du numéro de diapositive 3">
            <a:extLst>
              <a:ext uri="{FF2B5EF4-FFF2-40B4-BE49-F238E27FC236}">
                <a16:creationId xmlns:a16="http://schemas.microsoft.com/office/drawing/2014/main" id="{5438442C-CAA8-4A92-8DD2-40B7025F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13C6C1-BC00-4051-8162-6B49551D115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B2921F-84D9-40B5-B404-3B3A2A6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RECA - INRAN</a:t>
            </a:r>
          </a:p>
        </p:txBody>
      </p:sp>
    </p:spTree>
    <p:extLst>
      <p:ext uri="{BB962C8B-B14F-4D97-AF65-F5344CB8AC3E}">
        <p14:creationId xmlns:p14="http://schemas.microsoft.com/office/powerpoint/2010/main" val="1771950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Grand écran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 Maladie de l’enroulement des feuilles de la tomate  (Maladie virale causée par le Tomato Yellow Leaf Curl Virus ou TYLCV, transmis par les mouches blanches (Bemisia tabaci)  </vt:lpstr>
      <vt:lpstr>Semis sous moustiquaire du groupement féminin de Djoga (Torodi)</vt:lpstr>
      <vt:lpstr>Protéger les tomates</vt:lpstr>
      <vt:lpstr>Attention aux variétés sensibles – en premier ROMA</vt:lpstr>
      <vt:lpstr>Utilisation de variétés résistantes / celles-ci et d’autres (variétés hybrides les plus souvent, marqué F1 – voir le catalogue du RECA)</vt:lpstr>
      <vt:lpstr>Les brûlures du soleil</vt:lpstr>
      <vt:lpstr>Nécrose apicale de la tomate</vt:lpstr>
      <vt:lpstr>Avant les pesticides</vt:lpstr>
      <vt:lpstr>Avant les pesticides / OBSERVER</vt:lpstr>
      <vt:lpstr>Mettre en pratique, comment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Maladie de l’enroulement des feuilles de la tomate  (Maladie virale causée par le Tomato Yellow Leaf Curl Virus ou TYLCV, transmis par les mouches blanches (Bemisia tabaci)  </dc:title>
  <dc:creator>Patrick Delmas</dc:creator>
  <cp:lastModifiedBy>Patrick Delmas</cp:lastModifiedBy>
  <cp:revision>1</cp:revision>
  <dcterms:created xsi:type="dcterms:W3CDTF">2017-09-17T20:21:21Z</dcterms:created>
  <dcterms:modified xsi:type="dcterms:W3CDTF">2017-09-17T20:21:47Z</dcterms:modified>
</cp:coreProperties>
</file>